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57" r:id="rId3"/>
    <p:sldId id="274" r:id="rId4"/>
    <p:sldId id="259" r:id="rId5"/>
    <p:sldId id="260" r:id="rId6"/>
    <p:sldId id="261" r:id="rId7"/>
    <p:sldId id="262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75" r:id="rId17"/>
    <p:sldId id="286" r:id="rId18"/>
    <p:sldId id="295" r:id="rId19"/>
    <p:sldId id="285" r:id="rId20"/>
    <p:sldId id="264" r:id="rId21"/>
    <p:sldId id="265" r:id="rId22"/>
    <p:sldId id="266" r:id="rId23"/>
    <p:sldId id="276" r:id="rId24"/>
    <p:sldId id="267" r:id="rId25"/>
    <p:sldId id="268" r:id="rId26"/>
    <p:sldId id="272" r:id="rId27"/>
    <p:sldId id="296" r:id="rId28"/>
    <p:sldId id="297" r:id="rId29"/>
    <p:sldId id="298" r:id="rId30"/>
    <p:sldId id="303" r:id="rId31"/>
    <p:sldId id="304" r:id="rId32"/>
    <p:sldId id="305" r:id="rId33"/>
    <p:sldId id="299" r:id="rId34"/>
    <p:sldId id="300" r:id="rId35"/>
    <p:sldId id="302" r:id="rId36"/>
    <p:sldId id="301" r:id="rId37"/>
    <p:sldId id="306" r:id="rId38"/>
  </p:sldIdLst>
  <p:sldSz cx="12192000" cy="6858000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EEF"/>
    <a:srgbClr val="76AD30"/>
    <a:srgbClr val="7C2B8C"/>
    <a:srgbClr val="EFB42A"/>
    <a:srgbClr val="DA551C"/>
    <a:srgbClr val="DAE9F5"/>
    <a:srgbClr val="CEE4C1"/>
    <a:srgbClr val="74ABDB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5"/>
    <p:restoredTop sz="93061"/>
  </p:normalViewPr>
  <p:slideViewPr>
    <p:cSldViewPr snapToGrid="0" snapToObjects="1">
      <p:cViewPr varScale="1">
        <p:scale>
          <a:sx n="119" d="100"/>
          <a:sy n="119" d="100"/>
        </p:scale>
        <p:origin x="1264" y="184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DA7E72-5C87-0B40-99D3-ACC7712032D2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6763-EE58-A641-8582-E29C7AACF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13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031EE-576B-154F-8F67-E2B8CB8355B6}" type="datetimeFigureOut">
              <a:rPr lang="en-US" smtClean="0"/>
              <a:t>7/23/20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E8D27A-BCD4-0843-BCA8-79FDB9E59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828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for the introduction!</a:t>
            </a:r>
          </a:p>
          <a:p>
            <a:endParaRPr lang="en-US" baseline="0" dirty="0"/>
          </a:p>
          <a:p>
            <a:r>
              <a:rPr lang="en-US" baseline="0" dirty="0"/>
              <a:t>Good morning, everyone!</a:t>
            </a:r>
          </a:p>
          <a:p>
            <a:r>
              <a:rPr lang="en-US" baseline="0" dirty="0"/>
              <a:t>This is Jingbo Shang from UIUC. I’m very excited to share my research with you!</a:t>
            </a:r>
          </a:p>
          <a:p>
            <a:endParaRPr lang="en-US" baseline="0" dirty="0"/>
          </a:p>
          <a:p>
            <a:r>
              <a:rPr lang="en-US" baseline="0" dirty="0"/>
              <a:t>My talk today is mainly about </a:t>
            </a:r>
            <a:r>
              <a:rPr lang="en-US" baseline="0" dirty="0" err="1"/>
              <a:t>AutoNet</a:t>
            </a:r>
            <a:r>
              <a:rPr lang="en-US" baseline="0" dirty="0"/>
              <a:t>. Automated Network Construction from Massive Text Corpora.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E8D27A-BCD4-0843-BCA8-79FDB9E59C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40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002374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11505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16B90-2A2E-FC4F-A221-28D9831C475C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AD40D-3C50-6D4F-BC3B-832FE3E5AA4F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685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A589-3013-1343-87AF-6A17146D5D3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352759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196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30017"/>
            <a:ext cx="10515600" cy="4546946"/>
          </a:xfrm>
        </p:spPr>
        <p:txBody>
          <a:bodyPr/>
          <a:lstStyle>
            <a:lvl1pPr>
              <a:defRPr>
                <a:latin typeface="Helvetica Neue" charset="0"/>
                <a:ea typeface="Helvetica Neue" charset="0"/>
                <a:cs typeface="Helvetica Neue" charset="0"/>
              </a:defRPr>
            </a:lvl1pPr>
            <a:lvl2pPr>
              <a:defRPr>
                <a:latin typeface="Helvetica Neue" charset="0"/>
                <a:ea typeface="Helvetica Neue" charset="0"/>
                <a:cs typeface="Helvetica Neue" charset="0"/>
              </a:defRPr>
            </a:lvl2pPr>
            <a:lvl3pPr>
              <a:defRPr>
                <a:latin typeface="Helvetica Neue" charset="0"/>
                <a:ea typeface="Helvetica Neue" charset="0"/>
                <a:cs typeface="Helvetica Neue" charset="0"/>
              </a:defRPr>
            </a:lvl3pPr>
            <a:lvl4pPr>
              <a:defRPr>
                <a:latin typeface="Helvetica Neue" charset="0"/>
                <a:ea typeface="Helvetica Neue" charset="0"/>
                <a:cs typeface="Helvetica Neue" charset="0"/>
              </a:defRPr>
            </a:lvl4pPr>
            <a:lvl5pPr>
              <a:defRPr>
                <a:latin typeface="Helvetica Neue" charset="0"/>
                <a:ea typeface="Helvetica Neue" charset="0"/>
                <a:cs typeface="Helvetica Neue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9558E-0832-B747-AE9C-2FA7CE0D13CE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A8592-5BF8-9841-9067-0416EBF2FCFD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04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  <a:lvl2pPr>
              <a:defRPr>
                <a:latin typeface="Helvetica" charset="0"/>
                <a:ea typeface="Helvetica" charset="0"/>
                <a:cs typeface="Helvetica" charset="0"/>
              </a:defRPr>
            </a:lvl2pPr>
            <a:lvl3pPr>
              <a:defRPr>
                <a:latin typeface="Helvetica" charset="0"/>
                <a:ea typeface="Helvetica" charset="0"/>
                <a:cs typeface="Helvetica" charset="0"/>
              </a:defRPr>
            </a:lvl3pPr>
            <a:lvl4pPr>
              <a:defRPr>
                <a:latin typeface="Helvetica" charset="0"/>
                <a:ea typeface="Helvetica" charset="0"/>
                <a:cs typeface="Helvetica" charset="0"/>
              </a:defRPr>
            </a:lvl4pPr>
            <a:lvl5pPr>
              <a:defRPr>
                <a:latin typeface="Helvetica" charset="0"/>
                <a:ea typeface="Helvetica" charset="0"/>
                <a:cs typeface="Helvetic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3410-E91B-5E46-B64D-D48C33B1EFE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F078-80FE-CB4D-9788-B2D1403DC8DA}" type="datetime1">
              <a:rPr lang="en-US" smtClean="0"/>
              <a:t>7/23/20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58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charset="0"/>
                <a:ea typeface="Helvetica" charset="0"/>
                <a:cs typeface="Helvetica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55C46-362D-634D-B2D1-61A3C101EA3B}" type="datetime1">
              <a:rPr lang="en-US" smtClean="0"/>
              <a:t>7/23/20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78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C918-5510-8848-A3E2-2FCA86D277C4}" type="datetime1">
              <a:rPr lang="en-US" smtClean="0"/>
              <a:t>7/23/20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9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93064-BFB7-B840-8244-E0EB3A5B81FA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8FEB5-0DE9-3644-A21E-F54DA1EBC6FF}" type="datetime1">
              <a:rPr lang="en-US" smtClean="0"/>
              <a:t>7/23/20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93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96A6-BC5C-624E-B036-7D8163436745}" type="datetime1">
              <a:rPr lang="en-US" smtClean="0"/>
              <a:t>7/23/20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DFE6-1268-BF4E-85E8-8E7123343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jiang2@nd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pike.covid-19.apps.allenai.org/md/covid-usage-examples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llenai.github.io/scispacy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spike.covid-19.apps.allenai.org/search/covid1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ender.cs.illinois.edu/covid19/?fbclid=IwAR2z0BcjDWScjuiICaWQD-YrdZvtlGGQh3LNjvDi4JzzwU6G1K9HD4owYWE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www.semviz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forbes.com/sites/carlieporterfield/2020/04/24/fda-warns-against-using-drugs-promoted-by-trump-after-reports-of-poisoning-and-death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33948" y="1041400"/>
            <a:ext cx="9524104" cy="2387600"/>
          </a:xfrm>
        </p:spPr>
        <p:txBody>
          <a:bodyPr>
            <a:noAutofit/>
          </a:bodyPr>
          <a:lstStyle/>
          <a:p>
            <a:r>
              <a:rPr lang="en-US" sz="3200" b="1" dirty="0"/>
              <a:t>Scientific Text Mining and Knowledge Graphs</a:t>
            </a:r>
            <a:br>
              <a:rPr lang="en-US" sz="3200" b="1" dirty="0"/>
            </a:br>
            <a:br>
              <a:rPr lang="en-US" sz="4400" b="1" dirty="0"/>
            </a:br>
            <a:r>
              <a:rPr lang="en-US" sz="4400" b="1" dirty="0"/>
              <a:t>Chapter 2</a:t>
            </a:r>
            <a:br>
              <a:rPr lang="en-US" sz="4400" b="1" dirty="0"/>
            </a:br>
            <a:r>
              <a:rPr lang="en-US" sz="4400" b="1" dirty="0"/>
              <a:t>Part 2: </a:t>
            </a:r>
            <a:r>
              <a:rPr lang="en-US" altLang="zh-CN" sz="4400" b="1" dirty="0"/>
              <a:t>Knowledge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Graph</a:t>
            </a:r>
            <a:r>
              <a:rPr lang="zh-CN" altLang="en-US" sz="4400" b="1" dirty="0"/>
              <a:t> </a:t>
            </a:r>
            <a:r>
              <a:rPr lang="en-US" altLang="zh-CN" sz="4400" b="1" dirty="0"/>
              <a:t>Learning</a:t>
            </a:r>
            <a:endParaRPr lang="en-US" sz="4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98492"/>
            <a:ext cx="9144000" cy="1857858"/>
          </a:xfrm>
        </p:spPr>
        <p:txBody>
          <a:bodyPr>
            <a:normAutofit/>
          </a:bodyPr>
          <a:lstStyle/>
          <a:p>
            <a:r>
              <a:rPr lang="en-US" b="1" dirty="0"/>
              <a:t>Presenter: </a:t>
            </a:r>
            <a:r>
              <a:rPr lang="en-US" altLang="zh-CN" b="1" dirty="0"/>
              <a:t>Meng</a:t>
            </a:r>
            <a:r>
              <a:rPr lang="zh-CN" altLang="en-US" b="1" dirty="0"/>
              <a:t> </a:t>
            </a:r>
            <a:r>
              <a:rPr lang="en-US" altLang="zh-CN" b="1" dirty="0"/>
              <a:t>Jiang</a:t>
            </a:r>
            <a:endParaRPr lang="en-US" b="1" dirty="0"/>
          </a:p>
          <a:p>
            <a:r>
              <a:rPr lang="en-US" dirty="0"/>
              <a:t>University of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lang="en-US" dirty="0"/>
          </a:p>
          <a:p>
            <a:r>
              <a:rPr lang="en-US" altLang="zh-CN" dirty="0">
                <a:hlinkClick r:id="rId3"/>
              </a:rPr>
              <a:t>mjiang2@nd.edu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58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3B1D4-8418-144B-86EA-840A6F37A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234" y="3887483"/>
            <a:ext cx="3475551" cy="2468867"/>
          </a:xfrm>
          <a:prstGeom prst="rect">
            <a:avLst/>
          </a:prstGeom>
          <a:ln>
            <a:solidFill>
              <a:srgbClr val="0432FF"/>
            </a:solidFill>
          </a:ln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328C976-74AC-7B40-B603-4939143A8581}"/>
              </a:ext>
            </a:extLst>
          </p:cNvPr>
          <p:cNvSpPr>
            <a:spLocks noChangeAspect="1"/>
          </p:cNvSpPr>
          <p:nvPr/>
        </p:nvSpPr>
        <p:spPr>
          <a:xfrm>
            <a:off x="2718848" y="2155202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C581CC-89AD-0847-AC1B-10040D79F186}"/>
              </a:ext>
            </a:extLst>
          </p:cNvPr>
          <p:cNvSpPr>
            <a:spLocks noChangeAspect="1"/>
          </p:cNvSpPr>
          <p:nvPr/>
        </p:nvSpPr>
        <p:spPr>
          <a:xfrm>
            <a:off x="2490248" y="2536202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5D9723-EBA1-1D4E-AD10-3A6D217E6EC4}"/>
              </a:ext>
            </a:extLst>
          </p:cNvPr>
          <p:cNvSpPr>
            <a:spLocks noChangeAspect="1"/>
          </p:cNvSpPr>
          <p:nvPr/>
        </p:nvSpPr>
        <p:spPr>
          <a:xfrm>
            <a:off x="2411504" y="3234274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5220BF8-F32B-874D-BF93-05C6D8DAD954}"/>
              </a:ext>
            </a:extLst>
          </p:cNvPr>
          <p:cNvSpPr>
            <a:spLocks noChangeAspect="1"/>
          </p:cNvSpPr>
          <p:nvPr/>
        </p:nvSpPr>
        <p:spPr>
          <a:xfrm>
            <a:off x="2716303" y="3600592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72407A4-142B-424B-AE77-8124F553B50E}"/>
              </a:ext>
            </a:extLst>
          </p:cNvPr>
          <p:cNvSpPr>
            <a:spLocks noChangeAspect="1"/>
          </p:cNvSpPr>
          <p:nvPr/>
        </p:nvSpPr>
        <p:spPr>
          <a:xfrm>
            <a:off x="3246236" y="3600592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CA02656-AB00-5649-AC89-CF387406C9BB}"/>
              </a:ext>
            </a:extLst>
          </p:cNvPr>
          <p:cNvCxnSpPr>
            <a:cxnSpLocks/>
            <a:stCxn id="6" idx="3"/>
            <a:endCxn id="7" idx="0"/>
          </p:cNvCxnSpPr>
          <p:nvPr/>
        </p:nvCxnSpPr>
        <p:spPr>
          <a:xfrm flipH="1">
            <a:off x="2535968" y="2233251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ACF3DB-02D5-C84B-9BF8-901CA5484AB4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457224" y="2627642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2A84DF-E014-B14D-A759-E9737420887A}"/>
              </a:ext>
            </a:extLst>
          </p:cNvPr>
          <p:cNvCxnSpPr>
            <a:cxnSpLocks/>
            <a:stCxn id="9" idx="1"/>
            <a:endCxn id="8" idx="2"/>
          </p:cNvCxnSpPr>
          <p:nvPr/>
        </p:nvCxnSpPr>
        <p:spPr>
          <a:xfrm flipH="1" flipV="1">
            <a:off x="2457224" y="3325714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58A3C4-0433-2E46-8455-5BC06ABBCC1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2807743" y="3646312"/>
            <a:ext cx="438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6C01716-34D5-BB4D-8414-99BD9C0A1244}"/>
              </a:ext>
            </a:extLst>
          </p:cNvPr>
          <p:cNvSpPr/>
          <p:nvPr/>
        </p:nvSpPr>
        <p:spPr>
          <a:xfrm>
            <a:off x="2983669" y="3680348"/>
            <a:ext cx="721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Vero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E6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5EA97D-4DB8-A345-A8BF-519B98B453FF}"/>
              </a:ext>
            </a:extLst>
          </p:cNvPr>
          <p:cNvSpPr/>
          <p:nvPr/>
        </p:nvSpPr>
        <p:spPr>
          <a:xfrm>
            <a:off x="1806581" y="3646312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880D77-56BB-B044-8B56-71FC19728596}"/>
              </a:ext>
            </a:extLst>
          </p:cNvPr>
          <p:cNvSpPr/>
          <p:nvPr/>
        </p:nvSpPr>
        <p:spPr>
          <a:xfrm>
            <a:off x="2791087" y="3613983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118582E-D37F-B744-903E-E8B048BDE4F8}"/>
              </a:ext>
            </a:extLst>
          </p:cNvPr>
          <p:cNvSpPr/>
          <p:nvPr/>
        </p:nvSpPr>
        <p:spPr>
          <a:xfrm>
            <a:off x="1827103" y="3214649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7946B4-C072-184D-A9E4-B4F6795D5FAE}"/>
              </a:ext>
            </a:extLst>
          </p:cNvPr>
          <p:cNvSpPr/>
          <p:nvPr/>
        </p:nvSpPr>
        <p:spPr>
          <a:xfrm>
            <a:off x="1721735" y="2372145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1B1C19-08BA-E942-9A6F-2FC514B3CDF1}"/>
              </a:ext>
            </a:extLst>
          </p:cNvPr>
          <p:cNvSpPr/>
          <p:nvPr/>
        </p:nvSpPr>
        <p:spPr>
          <a:xfrm>
            <a:off x="1753727" y="1918498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3A971B6-3C1E-A342-A134-F8A5C66B457B}"/>
              </a:ext>
            </a:extLst>
          </p:cNvPr>
          <p:cNvSpPr txBox="1"/>
          <p:nvPr/>
        </p:nvSpPr>
        <p:spPr>
          <a:xfrm>
            <a:off x="1771412" y="211442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15F4413-6962-304F-AFDC-83A20814ED96}"/>
              </a:ext>
            </a:extLst>
          </p:cNvPr>
          <p:cNvSpPr/>
          <p:nvPr/>
        </p:nvSpPr>
        <p:spPr>
          <a:xfrm>
            <a:off x="1472371" y="2680783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60B264-58A3-284E-B406-1C971EF504D1}"/>
              </a:ext>
            </a:extLst>
          </p:cNvPr>
          <p:cNvCxnSpPr>
            <a:cxnSpLocks/>
            <a:stCxn id="24" idx="3"/>
            <a:endCxn id="9" idx="7"/>
          </p:cNvCxnSpPr>
          <p:nvPr/>
        </p:nvCxnSpPr>
        <p:spPr>
          <a:xfrm flipH="1">
            <a:off x="2794352" y="2852058"/>
            <a:ext cx="1007266" cy="7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83755C1A-1B25-A743-B9C5-D06EA12A691C}"/>
              </a:ext>
            </a:extLst>
          </p:cNvPr>
          <p:cNvSpPr>
            <a:spLocks noChangeAspect="1"/>
          </p:cNvSpPr>
          <p:nvPr/>
        </p:nvSpPr>
        <p:spPr>
          <a:xfrm>
            <a:off x="3788227" y="2774009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EA57CF0-9A67-8C4B-B9D3-3925805DB72C}"/>
              </a:ext>
            </a:extLst>
          </p:cNvPr>
          <p:cNvSpPr>
            <a:spLocks noChangeAspect="1"/>
          </p:cNvSpPr>
          <p:nvPr/>
        </p:nvSpPr>
        <p:spPr>
          <a:xfrm>
            <a:off x="5109022" y="277407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3F3D7FB-15E1-334F-8870-59700CA06EF6}"/>
              </a:ext>
            </a:extLst>
          </p:cNvPr>
          <p:cNvSpPr/>
          <p:nvPr/>
        </p:nvSpPr>
        <p:spPr>
          <a:xfrm>
            <a:off x="2777447" y="3050309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0FB90A-C6E5-8147-854A-CA8D3FCE0EC1}"/>
              </a:ext>
            </a:extLst>
          </p:cNvPr>
          <p:cNvSpPr>
            <a:spLocks noChangeAspect="1"/>
          </p:cNvSpPr>
          <p:nvPr/>
        </p:nvSpPr>
        <p:spPr>
          <a:xfrm>
            <a:off x="4419685" y="2276884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A9027DC-7449-A343-9325-7630C1539204}"/>
              </a:ext>
            </a:extLst>
          </p:cNvPr>
          <p:cNvSpPr>
            <a:spLocks noChangeAspect="1"/>
          </p:cNvSpPr>
          <p:nvPr/>
        </p:nvSpPr>
        <p:spPr>
          <a:xfrm>
            <a:off x="4419685" y="187277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497A9D5-4AFB-9B4B-BFA9-67A07A371707}"/>
              </a:ext>
            </a:extLst>
          </p:cNvPr>
          <p:cNvCxnSpPr>
            <a:cxnSpLocks/>
            <a:stCxn id="28" idx="4"/>
            <a:endCxn id="27" idx="0"/>
          </p:cNvCxnSpPr>
          <p:nvPr/>
        </p:nvCxnSpPr>
        <p:spPr>
          <a:xfrm>
            <a:off x="4465405" y="1964218"/>
            <a:ext cx="0" cy="31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2CB19E2-8928-1949-BDBD-5FE319319BBE}"/>
              </a:ext>
            </a:extLst>
          </p:cNvPr>
          <p:cNvCxnSpPr>
            <a:cxnSpLocks/>
            <a:stCxn id="27" idx="1"/>
            <a:endCxn id="24" idx="7"/>
          </p:cNvCxnSpPr>
          <p:nvPr/>
        </p:nvCxnSpPr>
        <p:spPr>
          <a:xfrm flipH="1">
            <a:off x="3866276" y="2322604"/>
            <a:ext cx="553409" cy="46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D8AF77-F935-A847-A33B-6B611F18209F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4511125" y="2322604"/>
            <a:ext cx="611288" cy="46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FBA87C01-8EC6-5D47-8C72-A88CDF3876BE}"/>
              </a:ext>
            </a:extLst>
          </p:cNvPr>
          <p:cNvCxnSpPr>
            <a:cxnSpLocks/>
            <a:stCxn id="24" idx="0"/>
            <a:endCxn id="28" idx="2"/>
          </p:cNvCxnSpPr>
          <p:nvPr/>
        </p:nvCxnSpPr>
        <p:spPr>
          <a:xfrm rot="5400000" flipH="1" flipV="1">
            <a:off x="3699061" y="2053385"/>
            <a:ext cx="855511" cy="58573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17F27CDD-EE06-1043-B67A-8B40FFFC2380}"/>
              </a:ext>
            </a:extLst>
          </p:cNvPr>
          <p:cNvCxnSpPr>
            <a:cxnSpLocks/>
            <a:stCxn id="25" idx="0"/>
            <a:endCxn id="28" idx="6"/>
          </p:cNvCxnSpPr>
          <p:nvPr/>
        </p:nvCxnSpPr>
        <p:spPr>
          <a:xfrm rot="16200000" flipV="1">
            <a:off x="4405144" y="2024479"/>
            <a:ext cx="855580" cy="64361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07CF620-F1F0-C648-B847-699F702BBD7E}"/>
              </a:ext>
            </a:extLst>
          </p:cNvPr>
          <p:cNvCxnSpPr>
            <a:cxnSpLocks/>
            <a:stCxn id="35" idx="0"/>
            <a:endCxn id="74" idx="4"/>
          </p:cNvCxnSpPr>
          <p:nvPr/>
        </p:nvCxnSpPr>
        <p:spPr>
          <a:xfrm flipV="1">
            <a:off x="5025286" y="3332071"/>
            <a:ext cx="355471" cy="52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35673258-6A38-4C4D-98AD-9779BD50DEB6}"/>
              </a:ext>
            </a:extLst>
          </p:cNvPr>
          <p:cNvSpPr>
            <a:spLocks noChangeAspect="1"/>
          </p:cNvSpPr>
          <p:nvPr/>
        </p:nvSpPr>
        <p:spPr>
          <a:xfrm>
            <a:off x="4979566" y="385427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31EFBB6-A9CE-854F-B08F-40AD02CEC20C}"/>
              </a:ext>
            </a:extLst>
          </p:cNvPr>
          <p:cNvCxnSpPr>
            <a:cxnSpLocks/>
            <a:stCxn id="35" idx="6"/>
            <a:endCxn id="47" idx="1"/>
          </p:cNvCxnSpPr>
          <p:nvPr/>
        </p:nvCxnSpPr>
        <p:spPr>
          <a:xfrm>
            <a:off x="5071006" y="3899993"/>
            <a:ext cx="805594" cy="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E29412D-B714-F44E-9F1F-2B1B892DD580}"/>
              </a:ext>
            </a:extLst>
          </p:cNvPr>
          <p:cNvSpPr>
            <a:spLocks noChangeAspect="1"/>
          </p:cNvSpPr>
          <p:nvPr/>
        </p:nvSpPr>
        <p:spPr>
          <a:xfrm>
            <a:off x="4500693" y="477188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D7F554-9492-F741-90CF-1F2D2EB050BD}"/>
              </a:ext>
            </a:extLst>
          </p:cNvPr>
          <p:cNvCxnSpPr>
            <a:cxnSpLocks/>
            <a:stCxn id="37" idx="1"/>
            <a:endCxn id="73" idx="4"/>
          </p:cNvCxnSpPr>
          <p:nvPr/>
        </p:nvCxnSpPr>
        <p:spPr>
          <a:xfrm flipH="1" flipV="1">
            <a:off x="4113311" y="3365951"/>
            <a:ext cx="400773" cy="1419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7AFB493-6660-1341-A538-5AE4586069B9}"/>
              </a:ext>
            </a:extLst>
          </p:cNvPr>
          <p:cNvSpPr>
            <a:spLocks noChangeAspect="1"/>
          </p:cNvSpPr>
          <p:nvPr/>
        </p:nvSpPr>
        <p:spPr>
          <a:xfrm>
            <a:off x="6960766" y="385051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E1CAB3F6-3C3E-DB48-AC1F-1C7078D19990}"/>
              </a:ext>
            </a:extLst>
          </p:cNvPr>
          <p:cNvCxnSpPr>
            <a:cxnSpLocks/>
            <a:stCxn id="39" idx="3"/>
            <a:endCxn id="37" idx="6"/>
          </p:cNvCxnSpPr>
          <p:nvPr/>
        </p:nvCxnSpPr>
        <p:spPr>
          <a:xfrm rot="5400000">
            <a:off x="5338625" y="3182072"/>
            <a:ext cx="889041" cy="23820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E6A00618-47E4-1146-B4CF-E784AD20935B}"/>
              </a:ext>
            </a:extLst>
          </p:cNvPr>
          <p:cNvSpPr>
            <a:spLocks noChangeAspect="1"/>
          </p:cNvSpPr>
          <p:nvPr/>
        </p:nvSpPr>
        <p:spPr>
          <a:xfrm>
            <a:off x="4099722" y="513808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57DB90-6B3A-634A-9C8B-B34EFB07520C}"/>
              </a:ext>
            </a:extLst>
          </p:cNvPr>
          <p:cNvCxnSpPr>
            <a:cxnSpLocks/>
            <a:stCxn id="41" idx="1"/>
            <a:endCxn id="73" idx="3"/>
          </p:cNvCxnSpPr>
          <p:nvPr/>
        </p:nvCxnSpPr>
        <p:spPr>
          <a:xfrm flipH="1" flipV="1">
            <a:off x="4080982" y="3352560"/>
            <a:ext cx="32131" cy="1798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253A6D31-6D37-B849-9413-374EEC257B57}"/>
              </a:ext>
            </a:extLst>
          </p:cNvPr>
          <p:cNvCxnSpPr>
            <a:cxnSpLocks/>
            <a:stCxn id="39" idx="4"/>
            <a:endCxn id="41" idx="6"/>
          </p:cNvCxnSpPr>
          <p:nvPr/>
        </p:nvCxnSpPr>
        <p:spPr>
          <a:xfrm rot="5400000">
            <a:off x="4977899" y="3155218"/>
            <a:ext cx="1241851" cy="2815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EA5B32C0-306C-094F-9405-6DB8CAC9FAF8}"/>
              </a:ext>
            </a:extLst>
          </p:cNvPr>
          <p:cNvSpPr>
            <a:spLocks noChangeAspect="1"/>
          </p:cNvSpPr>
          <p:nvPr/>
        </p:nvSpPr>
        <p:spPr>
          <a:xfrm>
            <a:off x="5047347" y="4535717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2DE3E3-F30D-B140-98E1-CDF13C4419D9}"/>
              </a:ext>
            </a:extLst>
          </p:cNvPr>
          <p:cNvCxnSpPr>
            <a:cxnSpLocks/>
            <a:stCxn id="39" idx="2"/>
            <a:endCxn id="44" idx="3"/>
          </p:cNvCxnSpPr>
          <p:nvPr/>
        </p:nvCxnSpPr>
        <p:spPr>
          <a:xfrm flipH="1">
            <a:off x="5138787" y="3896235"/>
            <a:ext cx="1821979" cy="685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9361E1C-5642-9C4F-A3E7-F86BDD722698}"/>
              </a:ext>
            </a:extLst>
          </p:cNvPr>
          <p:cNvCxnSpPr>
            <a:cxnSpLocks/>
            <a:stCxn id="44" idx="1"/>
            <a:endCxn id="73" idx="5"/>
          </p:cNvCxnSpPr>
          <p:nvPr/>
        </p:nvCxnSpPr>
        <p:spPr>
          <a:xfrm flipH="1" flipV="1">
            <a:off x="4145640" y="3352560"/>
            <a:ext cx="901707" cy="122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81CC0621-A26D-154F-B79E-C270C7B0099C}"/>
              </a:ext>
            </a:extLst>
          </p:cNvPr>
          <p:cNvSpPr>
            <a:spLocks noChangeAspect="1"/>
          </p:cNvSpPr>
          <p:nvPr/>
        </p:nvSpPr>
        <p:spPr>
          <a:xfrm>
            <a:off x="5876600" y="385606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FEBA149-ABCC-6348-8F5B-6AC928C15B63}"/>
              </a:ext>
            </a:extLst>
          </p:cNvPr>
          <p:cNvCxnSpPr>
            <a:cxnSpLocks/>
            <a:stCxn id="39" idx="2"/>
            <a:endCxn id="47" idx="3"/>
          </p:cNvCxnSpPr>
          <p:nvPr/>
        </p:nvCxnSpPr>
        <p:spPr>
          <a:xfrm flipH="1">
            <a:off x="5968040" y="3896235"/>
            <a:ext cx="992726" cy="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4583599-9A07-3242-B376-AAAAAE726026}"/>
              </a:ext>
            </a:extLst>
          </p:cNvPr>
          <p:cNvSpPr/>
          <p:nvPr/>
        </p:nvSpPr>
        <p:spPr>
          <a:xfrm>
            <a:off x="4602564" y="1732729"/>
            <a:ext cx="3379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cysteine proteases cathepsin B and L (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CatB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3C77A89-F743-6343-A1D4-CB59E9DB88E7}"/>
              </a:ext>
            </a:extLst>
          </p:cNvPr>
          <p:cNvSpPr/>
          <p:nvPr/>
        </p:nvSpPr>
        <p:spPr>
          <a:xfrm>
            <a:off x="4096700" y="2045413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E23D3C3-A250-BA41-8E1A-94DE07775F86}"/>
              </a:ext>
            </a:extLst>
          </p:cNvPr>
          <p:cNvSpPr/>
          <p:nvPr/>
        </p:nvSpPr>
        <p:spPr>
          <a:xfrm>
            <a:off x="3534328" y="3224801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40D4E04-9097-F64A-971A-92C685FB4509}"/>
              </a:ext>
            </a:extLst>
          </p:cNvPr>
          <p:cNvSpPr/>
          <p:nvPr/>
        </p:nvSpPr>
        <p:spPr>
          <a:xfrm>
            <a:off x="5381246" y="3115522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TMPRSS2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515ED6C-86F1-BA46-9547-B6F40B058AEB}"/>
              </a:ext>
            </a:extLst>
          </p:cNvPr>
          <p:cNvSpPr/>
          <p:nvPr/>
        </p:nvSpPr>
        <p:spPr>
          <a:xfrm>
            <a:off x="3494088" y="2017844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585EBE-FDFB-E04A-9332-BBDCCE1B5417}"/>
              </a:ext>
            </a:extLst>
          </p:cNvPr>
          <p:cNvSpPr/>
          <p:nvPr/>
        </p:nvSpPr>
        <p:spPr>
          <a:xfrm>
            <a:off x="4908555" y="2016556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A778B75-92DC-3147-9D6A-778E2B7F914C}"/>
              </a:ext>
            </a:extLst>
          </p:cNvPr>
          <p:cNvSpPr/>
          <p:nvPr/>
        </p:nvSpPr>
        <p:spPr>
          <a:xfrm>
            <a:off x="3984006" y="2322988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ABEB123-F348-1247-895D-3F60FE85EDF3}"/>
              </a:ext>
            </a:extLst>
          </p:cNvPr>
          <p:cNvSpPr/>
          <p:nvPr/>
        </p:nvSpPr>
        <p:spPr>
          <a:xfrm>
            <a:off x="4746186" y="2370523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2DF874-AD12-A442-8046-68D38B3962D2}"/>
              </a:ext>
            </a:extLst>
          </p:cNvPr>
          <p:cNvSpPr/>
          <p:nvPr/>
        </p:nvSpPr>
        <p:spPr>
          <a:xfrm>
            <a:off x="4347332" y="3297515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0F6168-FE3B-5140-B942-D67F5CEDD6BC}"/>
              </a:ext>
            </a:extLst>
          </p:cNvPr>
          <p:cNvSpPr/>
          <p:nvPr/>
        </p:nvSpPr>
        <p:spPr>
          <a:xfrm>
            <a:off x="5232437" y="3373769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B2550F0-CA88-AE4D-97F6-7AE2B0F7658D}"/>
              </a:ext>
            </a:extLst>
          </p:cNvPr>
          <p:cNvSpPr/>
          <p:nvPr/>
        </p:nvSpPr>
        <p:spPr>
          <a:xfrm>
            <a:off x="4834939" y="3921937"/>
            <a:ext cx="859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alveola</a:t>
            </a:r>
          </a:p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0EA9C0C-C00D-174E-9B76-2328366997C4}"/>
              </a:ext>
            </a:extLst>
          </p:cNvPr>
          <p:cNvSpPr/>
          <p:nvPr/>
        </p:nvSpPr>
        <p:spPr>
          <a:xfrm>
            <a:off x="5243772" y="3672328"/>
            <a:ext cx="359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1625F86-41EF-EE41-A75D-140BE93766A6}"/>
              </a:ext>
            </a:extLst>
          </p:cNvPr>
          <p:cNvSpPr/>
          <p:nvPr/>
        </p:nvSpPr>
        <p:spPr>
          <a:xfrm>
            <a:off x="5536169" y="3617771"/>
            <a:ext cx="12795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1ACF858-5AD8-B942-8636-08A7DC5DB199}"/>
              </a:ext>
            </a:extLst>
          </p:cNvPr>
          <p:cNvSpPr/>
          <p:nvPr/>
        </p:nvSpPr>
        <p:spPr>
          <a:xfrm>
            <a:off x="6785997" y="3566053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7A9B90C-9943-9F41-8F7E-AB269848517D}"/>
              </a:ext>
            </a:extLst>
          </p:cNvPr>
          <p:cNvSpPr/>
          <p:nvPr/>
        </p:nvSpPr>
        <p:spPr>
          <a:xfrm>
            <a:off x="4457842" y="4540022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DC8529-5525-024C-9A01-9992BC1279FF}"/>
              </a:ext>
            </a:extLst>
          </p:cNvPr>
          <p:cNvSpPr/>
          <p:nvPr/>
        </p:nvSpPr>
        <p:spPr>
          <a:xfrm>
            <a:off x="4060032" y="4907100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67EE70E-AE5D-6D48-96F8-EC98DB0ADA96}"/>
              </a:ext>
            </a:extLst>
          </p:cNvPr>
          <p:cNvSpPr/>
          <p:nvPr/>
        </p:nvSpPr>
        <p:spPr>
          <a:xfrm>
            <a:off x="5110708" y="4496120"/>
            <a:ext cx="115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receptor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71E40D7-2A30-B748-9C95-51CE75ABD8EA}"/>
              </a:ext>
            </a:extLst>
          </p:cNvPr>
          <p:cNvSpPr/>
          <p:nvPr/>
        </p:nvSpPr>
        <p:spPr>
          <a:xfrm>
            <a:off x="4353056" y="3825216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A2F70E3-2A29-D241-B9BF-E265F3283A5B}"/>
              </a:ext>
            </a:extLst>
          </p:cNvPr>
          <p:cNvSpPr/>
          <p:nvPr/>
        </p:nvSpPr>
        <p:spPr>
          <a:xfrm>
            <a:off x="6384860" y="4567895"/>
            <a:ext cx="53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92F6624-DB92-614F-8F3B-6FFD0088AE8F}"/>
              </a:ext>
            </a:extLst>
          </p:cNvPr>
          <p:cNvSpPr/>
          <p:nvPr/>
        </p:nvSpPr>
        <p:spPr>
          <a:xfrm>
            <a:off x="6122566" y="4935453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28AE14F-6C23-DF4B-9CCE-EAF15CA5216A}"/>
              </a:ext>
            </a:extLst>
          </p:cNvPr>
          <p:cNvSpPr/>
          <p:nvPr/>
        </p:nvSpPr>
        <p:spPr>
          <a:xfrm>
            <a:off x="4060032" y="4179228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725703C-40D0-BC41-9222-8BC13091AD19}"/>
              </a:ext>
            </a:extLst>
          </p:cNvPr>
          <p:cNvSpPr/>
          <p:nvPr/>
        </p:nvSpPr>
        <p:spPr>
          <a:xfrm>
            <a:off x="3720594" y="4533240"/>
            <a:ext cx="457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285323A6-60F3-B243-9C44-CA24DF1AC71F}"/>
              </a:ext>
            </a:extLst>
          </p:cNvPr>
          <p:cNvCxnSpPr>
            <a:cxnSpLocks/>
            <a:stCxn id="9" idx="4"/>
            <a:endCxn id="39" idx="5"/>
          </p:cNvCxnSpPr>
          <p:nvPr/>
        </p:nvCxnSpPr>
        <p:spPr>
          <a:xfrm rot="16200000" flipH="1">
            <a:off x="4782153" y="1671902"/>
            <a:ext cx="236532" cy="4276792"/>
          </a:xfrm>
          <a:prstGeom prst="bentConnector3">
            <a:avLst>
              <a:gd name="adj1" fmla="val 7787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37ADCAD-33A9-CB46-998A-9563F8E3EA57}"/>
              </a:ext>
            </a:extLst>
          </p:cNvPr>
          <p:cNvSpPr/>
          <p:nvPr/>
        </p:nvSpPr>
        <p:spPr>
          <a:xfrm>
            <a:off x="4142980" y="5499377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CIDO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(ontology)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A319EEE-126E-D64E-8874-07338A51B3F5}"/>
              </a:ext>
            </a:extLst>
          </p:cNvPr>
          <p:cNvSpPr>
            <a:spLocks noChangeAspect="1"/>
          </p:cNvSpPr>
          <p:nvPr/>
        </p:nvSpPr>
        <p:spPr>
          <a:xfrm>
            <a:off x="4067591" y="3274511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1E70977-ACA9-9747-B5EC-2D0D28766032}"/>
              </a:ext>
            </a:extLst>
          </p:cNvPr>
          <p:cNvSpPr>
            <a:spLocks noChangeAspect="1"/>
          </p:cNvSpPr>
          <p:nvPr/>
        </p:nvSpPr>
        <p:spPr>
          <a:xfrm>
            <a:off x="5335037" y="3240631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F849046-AAC6-CE42-A74B-0F5E8CA812F2}"/>
              </a:ext>
            </a:extLst>
          </p:cNvPr>
          <p:cNvSpPr/>
          <p:nvPr/>
        </p:nvSpPr>
        <p:spPr>
          <a:xfrm>
            <a:off x="2949679" y="2520207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ammonium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chloride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E0823A1-ED2A-404A-9A6E-A166D72B500D}"/>
              </a:ext>
            </a:extLst>
          </p:cNvPr>
          <p:cNvSpPr/>
          <p:nvPr/>
        </p:nvSpPr>
        <p:spPr>
          <a:xfrm>
            <a:off x="5133526" y="2438909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camostat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mesylate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1EA33632-A96C-C64A-AF06-19630A023349}"/>
              </a:ext>
            </a:extLst>
          </p:cNvPr>
          <p:cNvCxnSpPr>
            <a:cxnSpLocks/>
            <a:stCxn id="24" idx="4"/>
            <a:endCxn id="73" idx="1"/>
          </p:cNvCxnSpPr>
          <p:nvPr/>
        </p:nvCxnSpPr>
        <p:spPr>
          <a:xfrm>
            <a:off x="3833947" y="2865449"/>
            <a:ext cx="247035" cy="422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AB10157-761E-424C-99FE-CBD2CA69C9C5}"/>
              </a:ext>
            </a:extLst>
          </p:cNvPr>
          <p:cNvCxnSpPr>
            <a:cxnSpLocks/>
            <a:stCxn id="25" idx="5"/>
            <a:endCxn id="74" idx="1"/>
          </p:cNvCxnSpPr>
          <p:nvPr/>
        </p:nvCxnSpPr>
        <p:spPr>
          <a:xfrm>
            <a:off x="5187071" y="2852127"/>
            <a:ext cx="161357" cy="40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9CAE1ED8-2A12-4B42-BE1F-17AD1454200B}"/>
              </a:ext>
            </a:extLst>
          </p:cNvPr>
          <p:cNvSpPr/>
          <p:nvPr/>
        </p:nvSpPr>
        <p:spPr>
          <a:xfrm>
            <a:off x="3890045" y="2866233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E5ED9A2-D678-314A-AE2C-624283E174E8}"/>
              </a:ext>
            </a:extLst>
          </p:cNvPr>
          <p:cNvSpPr/>
          <p:nvPr/>
        </p:nvSpPr>
        <p:spPr>
          <a:xfrm>
            <a:off x="5244262" y="2899544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D0AE936-B199-2B45-9C34-94D80EC356F0}"/>
              </a:ext>
            </a:extLst>
          </p:cNvPr>
          <p:cNvCxnSpPr>
            <a:cxnSpLocks/>
            <a:stCxn id="35" idx="1"/>
            <a:endCxn id="73" idx="6"/>
          </p:cNvCxnSpPr>
          <p:nvPr/>
        </p:nvCxnSpPr>
        <p:spPr>
          <a:xfrm flipH="1" flipV="1">
            <a:off x="4159031" y="3320231"/>
            <a:ext cx="833926" cy="54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2091EC0-FB00-474C-A1C4-680887E23B18}"/>
              </a:ext>
            </a:extLst>
          </p:cNvPr>
          <p:cNvSpPr/>
          <p:nvPr/>
        </p:nvSpPr>
        <p:spPr>
          <a:xfrm>
            <a:off x="2949335" y="235047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氯化铵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6BD7445-DAC5-404A-9CBA-3DD6726EE03C}"/>
              </a:ext>
            </a:extLst>
          </p:cNvPr>
          <p:cNvSpPr/>
          <p:nvPr/>
        </p:nvSpPr>
        <p:spPr>
          <a:xfrm>
            <a:off x="5271358" y="2630208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甲磺酸卡莫司他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5B58E53E-1C3E-6245-B598-9671589BC973}"/>
              </a:ext>
            </a:extLst>
          </p:cNvPr>
          <p:cNvCxnSpPr>
            <a:cxnSpLocks/>
            <a:stCxn id="25" idx="7"/>
            <a:endCxn id="39" idx="0"/>
          </p:cNvCxnSpPr>
          <p:nvPr/>
        </p:nvCxnSpPr>
        <p:spPr>
          <a:xfrm rot="16200000" flipH="1">
            <a:off x="5565255" y="2409285"/>
            <a:ext cx="1063046" cy="1819415"/>
          </a:xfrm>
          <a:prstGeom prst="curvedConnector3">
            <a:avLst>
              <a:gd name="adj1" fmla="val 13454"/>
            </a:avLst>
          </a:prstGeom>
          <a:ln w="19050">
            <a:solidFill>
              <a:srgbClr val="0432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09DED138-0E2F-2B4D-8439-F0D3476D2438}"/>
              </a:ext>
            </a:extLst>
          </p:cNvPr>
          <p:cNvSpPr/>
          <p:nvPr/>
        </p:nvSpPr>
        <p:spPr>
          <a:xfrm>
            <a:off x="6547466" y="2899543"/>
            <a:ext cx="26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en-US" sz="12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3699A1-BCA5-274F-AF9D-DA07D9DBE526}"/>
              </a:ext>
            </a:extLst>
          </p:cNvPr>
          <p:cNvSpPr>
            <a:spLocks noChangeAspect="1"/>
          </p:cNvSpPr>
          <p:nvPr/>
        </p:nvSpPr>
        <p:spPr>
          <a:xfrm>
            <a:off x="7362582" y="3297515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E1B1BFC-16B7-8A4E-AB14-B838605E1962}"/>
              </a:ext>
            </a:extLst>
          </p:cNvPr>
          <p:cNvSpPr>
            <a:spLocks noChangeAspect="1"/>
          </p:cNvSpPr>
          <p:nvPr/>
        </p:nvSpPr>
        <p:spPr>
          <a:xfrm>
            <a:off x="7775546" y="2899543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F08799F-0735-4F42-A1C3-44DCB16DEA6D}"/>
              </a:ext>
            </a:extLst>
          </p:cNvPr>
          <p:cNvSpPr>
            <a:spLocks noChangeAspect="1"/>
          </p:cNvSpPr>
          <p:nvPr/>
        </p:nvSpPr>
        <p:spPr>
          <a:xfrm>
            <a:off x="7775546" y="244255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F5E9974-19F8-5A41-B587-9A8377B54608}"/>
              </a:ext>
            </a:extLst>
          </p:cNvPr>
          <p:cNvCxnSpPr>
            <a:cxnSpLocks/>
            <a:stCxn id="25" idx="6"/>
            <a:endCxn id="87" idx="1"/>
          </p:cNvCxnSpPr>
          <p:nvPr/>
        </p:nvCxnSpPr>
        <p:spPr>
          <a:xfrm>
            <a:off x="5200462" y="2819798"/>
            <a:ext cx="2575084" cy="125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2A7944D-6445-A24B-A468-4AC3BC61F48C}"/>
              </a:ext>
            </a:extLst>
          </p:cNvPr>
          <p:cNvCxnSpPr>
            <a:cxnSpLocks/>
            <a:stCxn id="86" idx="3"/>
            <a:endCxn id="87" idx="2"/>
          </p:cNvCxnSpPr>
          <p:nvPr/>
        </p:nvCxnSpPr>
        <p:spPr>
          <a:xfrm flipV="1">
            <a:off x="7454022" y="2990983"/>
            <a:ext cx="367244" cy="35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B4A910C-98E2-1C4F-BDCC-2790A0A2AFF9}"/>
              </a:ext>
            </a:extLst>
          </p:cNvPr>
          <p:cNvCxnSpPr>
            <a:cxnSpLocks/>
            <a:stCxn id="86" idx="2"/>
            <a:endCxn id="39" idx="7"/>
          </p:cNvCxnSpPr>
          <p:nvPr/>
        </p:nvCxnSpPr>
        <p:spPr>
          <a:xfrm flipH="1">
            <a:off x="7038815" y="3388955"/>
            <a:ext cx="369487" cy="47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01C425-5D5D-7142-B5FA-224700A7C2F2}"/>
              </a:ext>
            </a:extLst>
          </p:cNvPr>
          <p:cNvCxnSpPr>
            <a:cxnSpLocks/>
            <a:stCxn id="88" idx="4"/>
            <a:endCxn id="87" idx="0"/>
          </p:cNvCxnSpPr>
          <p:nvPr/>
        </p:nvCxnSpPr>
        <p:spPr>
          <a:xfrm>
            <a:off x="7821266" y="2533993"/>
            <a:ext cx="0" cy="365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F2CEA663-63D1-1B4B-B950-4899EF91D850}"/>
              </a:ext>
            </a:extLst>
          </p:cNvPr>
          <p:cNvSpPr/>
          <p:nvPr/>
        </p:nvSpPr>
        <p:spPr>
          <a:xfrm>
            <a:off x="6810724" y="2490182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913C8FD-B46C-FA40-A772-90573E25A8C9}"/>
              </a:ext>
            </a:extLst>
          </p:cNvPr>
          <p:cNvSpPr/>
          <p:nvPr/>
        </p:nvSpPr>
        <p:spPr>
          <a:xfrm>
            <a:off x="7608742" y="3050308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drive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81E9F5D-A816-3B4D-8B6B-5E429E39C211}"/>
              </a:ext>
            </a:extLst>
          </p:cNvPr>
          <p:cNvSpPr/>
          <p:nvPr/>
        </p:nvSpPr>
        <p:spPr>
          <a:xfrm>
            <a:off x="7408302" y="3308181"/>
            <a:ext cx="2675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protein)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SARS-2-S</a:t>
            </a:r>
            <a:r>
              <a:rPr lang="zh-CN" altLang="en-US" sz="1200" baseline="-25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-US" sz="12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097AD7-F55F-7042-9019-C4A12962E8A5}"/>
              </a:ext>
            </a:extLst>
          </p:cNvPr>
          <p:cNvSpPr/>
          <p:nvPr/>
        </p:nvSpPr>
        <p:spPr>
          <a:xfrm>
            <a:off x="7812797" y="2713984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1205BB80-8FFC-7E40-88B0-110460A5CC29}"/>
              </a:ext>
            </a:extLst>
          </p:cNvPr>
          <p:cNvSpPr/>
          <p:nvPr/>
        </p:nvSpPr>
        <p:spPr>
          <a:xfrm>
            <a:off x="7832833" y="2336738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Caco-2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1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 err="1"/>
              <a:t>CoViz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AI2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218227-976C-FD46-AAD1-6BD54B549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1271" y="1630363"/>
            <a:ext cx="5409458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56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SPIKE-CORD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12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D8CC7A-2556-C14E-86C0-619C5569E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066" y="1917560"/>
            <a:ext cx="5482330" cy="29493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17B07F-D8F4-514C-9E02-9DCA78C991FC}"/>
              </a:ext>
            </a:extLst>
          </p:cNvPr>
          <p:cNvSpPr/>
          <p:nvPr/>
        </p:nvSpPr>
        <p:spPr>
          <a:xfrm>
            <a:off x="1176514" y="6382921"/>
            <a:ext cx="71505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https://spike.covid-19.apps.allenai.org/md/covid-usage-examples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1BD7C0-18E7-6443-8791-A98FC7BB256C}"/>
              </a:ext>
            </a:extLst>
          </p:cNvPr>
          <p:cNvSpPr/>
          <p:nvPr/>
        </p:nvSpPr>
        <p:spPr>
          <a:xfrm>
            <a:off x="1176513" y="6044367"/>
            <a:ext cx="62842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https://spike.covid-19.apps.allenai.org/search/covid19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8D037-934A-EA44-9A66-AC0ABFDBE8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974" y="1906620"/>
            <a:ext cx="1667941" cy="3748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D8265C-3188-7B4F-8117-310BC2745DA7}"/>
              </a:ext>
            </a:extLst>
          </p:cNvPr>
          <p:cNvSpPr/>
          <p:nvPr/>
        </p:nvSpPr>
        <p:spPr>
          <a:xfrm>
            <a:off x="8017475" y="1537289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NER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663FA5-72F0-1146-93D8-8CBCA3265045}"/>
              </a:ext>
            </a:extLst>
          </p:cNvPr>
          <p:cNvSpPr/>
          <p:nvPr/>
        </p:nvSpPr>
        <p:spPr>
          <a:xfrm>
            <a:off x="9657017" y="1537289"/>
            <a:ext cx="1026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EED5B2-C2EF-424D-8D62-99D044A50826}"/>
              </a:ext>
            </a:extLst>
          </p:cNvPr>
          <p:cNvSpPr/>
          <p:nvPr/>
        </p:nvSpPr>
        <p:spPr>
          <a:xfrm>
            <a:off x="9657017" y="1917560"/>
            <a:ext cx="9492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$causes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$treats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$uses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B3A99A-2B84-DB4C-B26D-98003E689D96}"/>
              </a:ext>
            </a:extLst>
          </p:cNvPr>
          <p:cNvSpPr/>
          <p:nvPr/>
        </p:nvSpPr>
        <p:spPr>
          <a:xfrm>
            <a:off x="1176513" y="5320821"/>
            <a:ext cx="44313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6"/>
              </a:rPr>
              <a:t>https://allenai.github.io/scispacy/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CA2FF3-757C-5A4E-B3FF-8A65FBB340A9}"/>
              </a:ext>
            </a:extLst>
          </p:cNvPr>
          <p:cNvSpPr/>
          <p:nvPr/>
        </p:nvSpPr>
        <p:spPr>
          <a:xfrm>
            <a:off x="1176513" y="5009251"/>
            <a:ext cx="65985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based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600" b="1" dirty="0" err="1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SciSpacy</a:t>
            </a:r>
            <a:r>
              <a:rPr lang="en-US" altLang="zh-CN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16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SpaCy</a:t>
            </a:r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models for biomedical text processing</a:t>
            </a:r>
          </a:p>
        </p:txBody>
      </p:sp>
    </p:spTree>
    <p:extLst>
      <p:ext uri="{BB962C8B-B14F-4D97-AF65-F5344CB8AC3E}">
        <p14:creationId xmlns:p14="http://schemas.microsoft.com/office/powerpoint/2010/main" val="2336356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 </a:t>
            </a:r>
            <a:r>
              <a:rPr lang="en-US" altLang="zh-CN" dirty="0"/>
              <a:t>Blender</a:t>
            </a:r>
            <a:r>
              <a:rPr lang="zh-CN" altLang="en-US" dirty="0"/>
              <a:t> </a:t>
            </a:r>
            <a:r>
              <a:rPr lang="en-US" altLang="zh-CN" dirty="0" err="1"/>
              <a:t>Covid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 err="1"/>
              <a:t>SemViz@Brendeis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5E91-C324-DE4F-B8EA-FE1197CA0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422" y="1773555"/>
            <a:ext cx="3657600" cy="45827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99012E-FBBC-B445-9BE7-F72EB9778E5C}"/>
              </a:ext>
            </a:extLst>
          </p:cNvPr>
          <p:cNvSpPr/>
          <p:nvPr/>
        </p:nvSpPr>
        <p:spPr>
          <a:xfrm>
            <a:off x="6146869" y="5202556"/>
            <a:ext cx="47394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3"/>
              </a:rPr>
              <a:t>http://blender.cs.illinois.edu/covid19/?fbclid=IwAR2z0BcjDWScjuiICaWQD-YrdZvtlGGQh3LNjvDi4JzzwU6G1K9HD4owYWE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1D74F-104C-3E44-8870-049F446589FA}"/>
              </a:ext>
            </a:extLst>
          </p:cNvPr>
          <p:cNvSpPr/>
          <p:nvPr/>
        </p:nvSpPr>
        <p:spPr>
          <a:xfrm>
            <a:off x="6146868" y="5848887"/>
            <a:ext cx="22682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4"/>
              </a:rPr>
              <a:t>https://www.semviz.org/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553818-E048-0F41-B815-3EDCCD2FB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608" y="1791971"/>
            <a:ext cx="3240722" cy="327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75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Weill Cornell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B337E38-EACD-894D-9C09-6ACE1B3D4E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54" y="1475602"/>
            <a:ext cx="5712177" cy="304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FBB731-4D32-7D4D-B285-51FC1B7FD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720" y="2912895"/>
            <a:ext cx="6439818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87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Recom</a:t>
            </a:r>
            <a:r>
              <a:rPr lang="en-US" altLang="zh-CN"/>
              <a:t>mended</a:t>
            </a:r>
            <a:r>
              <a:rPr lang="zh-CN" altLang="en-US"/>
              <a:t> </a:t>
            </a:r>
            <a:r>
              <a:rPr lang="en-US" altLang="zh-CN"/>
              <a:t>Principles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7E72250-4FAE-F44C-BF8E-4CFD8FAD0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b="1" dirty="0"/>
              <a:t>P1: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Relation-schema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free:</a:t>
            </a:r>
            <a:r>
              <a:rPr lang="zh-CN" altLang="en-US" sz="2000" b="1" dirty="0"/>
              <a:t> </a:t>
            </a:r>
            <a:r>
              <a:rPr lang="en-US" altLang="zh-CN" sz="2000" dirty="0"/>
              <a:t>Open-domain</a:t>
            </a:r>
            <a:r>
              <a:rPr lang="zh-CN" altLang="en-US" sz="2000" dirty="0"/>
              <a:t> </a:t>
            </a:r>
            <a:r>
              <a:rPr lang="en-US" altLang="zh-CN" sz="2000" dirty="0"/>
              <a:t>IE</a:t>
            </a:r>
            <a:r>
              <a:rPr lang="zh-CN" altLang="en-US" sz="2000" dirty="0"/>
              <a:t> </a:t>
            </a:r>
            <a:r>
              <a:rPr lang="en-US" altLang="zh-CN" sz="2000" baseline="-25000" dirty="0"/>
              <a:t>with</a:t>
            </a:r>
            <a:r>
              <a:rPr lang="zh-CN" altLang="en-US" sz="2000" baseline="-25000" dirty="0"/>
              <a:t> </a:t>
            </a:r>
            <a:r>
              <a:rPr lang="en-US" altLang="zh-CN" sz="2000" baseline="-25000" dirty="0"/>
              <a:t>domain-specific</a:t>
            </a:r>
            <a:r>
              <a:rPr lang="zh-CN" altLang="en-US" sz="2000" baseline="-25000" dirty="0"/>
              <a:t> </a:t>
            </a:r>
            <a:r>
              <a:rPr lang="en-US" altLang="zh-CN" sz="2000" baseline="-25000" dirty="0"/>
              <a:t>pre-training?</a:t>
            </a:r>
          </a:p>
          <a:p>
            <a:r>
              <a:rPr lang="en-US" altLang="zh-CN" sz="2000" b="1" dirty="0"/>
              <a:t>P2: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Attribute-aware:</a:t>
            </a:r>
            <a:r>
              <a:rPr lang="zh-CN" altLang="en-US" sz="2000" b="1" dirty="0"/>
              <a:t> </a:t>
            </a:r>
            <a:r>
              <a:rPr lang="en-US" altLang="zh-CN" sz="2000" dirty="0"/>
              <a:t>Quintuple:</a:t>
            </a:r>
            <a:r>
              <a:rPr lang="zh-CN" altLang="en-US" sz="2000" dirty="0"/>
              <a:t> </a:t>
            </a:r>
            <a:r>
              <a:rPr lang="en-US" altLang="zh-CN" sz="2000" dirty="0"/>
              <a:t>({</a:t>
            </a:r>
            <a:r>
              <a:rPr lang="en-US" altLang="zh-CN" sz="2000" dirty="0" err="1"/>
              <a:t>Esubj</a:t>
            </a:r>
            <a:r>
              <a:rPr lang="en-US" altLang="zh-CN" sz="2000" dirty="0"/>
              <a:t>:::</a:t>
            </a:r>
            <a:r>
              <a:rPr lang="en-US" altLang="zh-CN" sz="2000" dirty="0" err="1"/>
              <a:t>Asubj</a:t>
            </a:r>
            <a:r>
              <a:rPr lang="en-US" altLang="zh-CN" sz="2000" dirty="0"/>
              <a:t>},</a:t>
            </a:r>
            <a:r>
              <a:rPr lang="zh-CN" altLang="en-US" sz="2000" dirty="0"/>
              <a:t> </a:t>
            </a:r>
            <a:r>
              <a:rPr lang="en-US" altLang="zh-CN" sz="2000" dirty="0"/>
              <a:t>R,</a:t>
            </a:r>
            <a:r>
              <a:rPr lang="zh-CN" altLang="en-US" sz="2000" dirty="0"/>
              <a:t> </a:t>
            </a:r>
            <a:r>
              <a:rPr lang="en-US" altLang="zh-CN" sz="2000" dirty="0"/>
              <a:t>{</a:t>
            </a:r>
            <a:r>
              <a:rPr lang="en-US" altLang="zh-CN" sz="2000" dirty="0" err="1"/>
              <a:t>Eobj</a:t>
            </a:r>
            <a:r>
              <a:rPr lang="en-US" altLang="zh-CN" sz="2000" dirty="0"/>
              <a:t>:::</a:t>
            </a:r>
            <a:r>
              <a:rPr lang="en-US" altLang="zh-CN" sz="2000" dirty="0" err="1"/>
              <a:t>Aobj</a:t>
            </a:r>
            <a:r>
              <a:rPr lang="en-US" altLang="zh-CN" sz="2000" dirty="0"/>
              <a:t>})</a:t>
            </a:r>
          </a:p>
          <a:p>
            <a:pPr lvl="1"/>
            <a:r>
              <a:rPr lang="en-US" altLang="zh-CN" sz="2000" dirty="0"/>
              <a:t>Entities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noun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(attributes,</a:t>
            </a:r>
            <a:r>
              <a:rPr lang="zh-CN" altLang="en-US" sz="2000" dirty="0"/>
              <a:t> </a:t>
            </a:r>
            <a:r>
              <a:rPr lang="en-US" altLang="zh-CN" sz="2000" dirty="0"/>
              <a:t>etc.)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verbal</a:t>
            </a:r>
            <a:r>
              <a:rPr lang="zh-CN" altLang="en-US" sz="2000" dirty="0"/>
              <a:t> </a:t>
            </a:r>
            <a:r>
              <a:rPr lang="en-US" altLang="zh-CN" sz="2000" dirty="0"/>
              <a:t>phrases</a:t>
            </a:r>
            <a:r>
              <a:rPr lang="zh-CN" altLang="en-US" sz="2000" dirty="0"/>
              <a:t> </a:t>
            </a:r>
            <a:r>
              <a:rPr lang="en-US" altLang="zh-CN" sz="2000" dirty="0"/>
              <a:t>(relation),</a:t>
            </a:r>
            <a:r>
              <a:rPr lang="zh-CN" altLang="en-US" sz="2000" dirty="0"/>
              <a:t> </a:t>
            </a:r>
            <a:r>
              <a:rPr lang="en-US" altLang="zh-CN" sz="2000" dirty="0"/>
              <a:t>etc.</a:t>
            </a:r>
          </a:p>
          <a:p>
            <a:r>
              <a:rPr lang="en-US" altLang="zh-CN" sz="2000" b="1" dirty="0"/>
              <a:t>P3: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Multi-tuple:</a:t>
            </a:r>
            <a:r>
              <a:rPr lang="zh-CN" altLang="en-US" sz="2000" b="1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sentence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make</a:t>
            </a:r>
            <a:r>
              <a:rPr lang="zh-CN" altLang="en-US" sz="2000" dirty="0"/>
              <a:t> </a:t>
            </a:r>
            <a:r>
              <a:rPr lang="en-US" altLang="zh-CN" sz="2000" dirty="0"/>
              <a:t>multiple</a:t>
            </a:r>
            <a:r>
              <a:rPr lang="zh-CN" altLang="en-US" sz="2000" dirty="0"/>
              <a:t> </a:t>
            </a:r>
            <a:r>
              <a:rPr lang="en-US" altLang="zh-CN" sz="2000" dirty="0"/>
              <a:t>associated</a:t>
            </a:r>
            <a:r>
              <a:rPr lang="zh-CN" altLang="en-US" sz="2000" dirty="0"/>
              <a:t> </a:t>
            </a:r>
            <a:r>
              <a:rPr lang="en-US" altLang="zh-CN" sz="2000" dirty="0"/>
              <a:t>tuples</a:t>
            </a:r>
          </a:p>
          <a:p>
            <a:r>
              <a:rPr lang="en-US" altLang="zh-CN" sz="2000" b="1" dirty="0"/>
              <a:t>P4: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Graph-oriented:</a:t>
            </a:r>
            <a:r>
              <a:rPr lang="zh-CN" altLang="en-US" sz="2000" b="1" dirty="0"/>
              <a:t> </a:t>
            </a:r>
            <a:r>
              <a:rPr lang="en-US" altLang="zh-CN" sz="2000" dirty="0"/>
              <a:t>Discovering</a:t>
            </a:r>
            <a:r>
              <a:rPr lang="zh-CN" altLang="en-US" sz="2000" dirty="0"/>
              <a:t> </a:t>
            </a:r>
            <a:r>
              <a:rPr lang="en-US" altLang="zh-CN" sz="2000" dirty="0"/>
              <a:t>knowledge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link/path</a:t>
            </a:r>
            <a:r>
              <a:rPr lang="zh-CN" altLang="en-US" sz="2000" dirty="0"/>
              <a:t> </a:t>
            </a:r>
            <a:r>
              <a:rPr lang="en-US" altLang="zh-CN" sz="2000" dirty="0"/>
              <a:t>prediction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A5AD77-F921-BA4C-96B7-F789D29BFA69}"/>
              </a:ext>
            </a:extLst>
          </p:cNvPr>
          <p:cNvSpPr/>
          <p:nvPr/>
        </p:nvSpPr>
        <p:spPr>
          <a:xfrm>
            <a:off x="1159475" y="3991521"/>
            <a:ext cx="987304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showed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that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channels,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whereas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 err="1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sz="2000" i="1" dirty="0">
                <a:solidFill>
                  <a:srgbClr val="7030A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i="1" dirty="0">
                <a:solidFill>
                  <a:srgbClr val="7030A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cells.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  <a:p>
            <a:pPr algn="l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l"/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extracellular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acidic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zh-CN" altLang="en-US" dirty="0">
                <a:solidFill>
                  <a:srgbClr val="0070C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alkaline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increases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{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activity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})</a:t>
            </a:r>
          </a:p>
          <a:p>
            <a:pPr algn="l"/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r>
              <a:rPr lang="zh-CN" altLang="en-US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TRPV5/V6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channels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Jurkat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zh-CN" altLang="en-US" dirty="0">
                <a:solidFill>
                  <a:srgbClr val="00B050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68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COVID-19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</a:p>
          <a:p>
            <a:r>
              <a:rPr lang="en-US" altLang="zh-CN" sz="3200" b="1" dirty="0">
                <a:solidFill>
                  <a:srgbClr val="0070C0"/>
                </a:solidFill>
              </a:rPr>
              <a:t>Learning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scientific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for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literature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search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81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C6156-B695-0040-8F2B-1FA0CBCAA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Three-Layered</a:t>
            </a:r>
            <a:r>
              <a:rPr lang="zh-CN" altLang="en-US" dirty="0"/>
              <a:t> </a:t>
            </a:r>
            <a:r>
              <a:rPr lang="en-US" altLang="zh-CN" dirty="0"/>
              <a:t>Scientific</a:t>
            </a:r>
            <a:r>
              <a:rPr lang="zh-CN" altLang="en-US" dirty="0"/>
              <a:t> </a:t>
            </a:r>
            <a:r>
              <a:rPr lang="en-US" altLang="zh-CN" dirty="0"/>
              <a:t>KG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AB403A7-C7AC-824C-91DD-52856AC4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261" y="2007932"/>
            <a:ext cx="11961739" cy="34413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A8585-1F55-E648-A133-17E9DE8B9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986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F46F-B3F0-6249-B614-47B43BDCE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MIMO: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E8603B-AA22-2F48-9C65-0FE408904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1763" y="1510854"/>
            <a:ext cx="5393318" cy="46179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C5CCB0-941C-B449-9B75-864DB289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DA0B0A-D974-A742-B15B-2553EAF0F957}"/>
              </a:ext>
            </a:extLst>
          </p:cNvPr>
          <p:cNvSpPr/>
          <p:nvPr/>
        </p:nvSpPr>
        <p:spPr>
          <a:xfrm>
            <a:off x="170935" y="6198255"/>
            <a:ext cx="11850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Jiang T, Zhao T, Qin B, Liu T, Chawla N, Jiang M. Multi-Input Multi-Output Sequence Labeling for Joint Extraction of Fact and Condition Tuples from Scientific Text. </a:t>
            </a:r>
            <a:r>
              <a: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EMNLP</a:t>
            </a:r>
            <a:r>
              <a:rPr lang="zh-CN" altLang="en-US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2019.</a:t>
            </a:r>
            <a:endParaRPr lang="en-US" sz="14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13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Novel</a:t>
            </a:r>
            <a:r>
              <a:rPr lang="zh-CN" altLang="en-US" dirty="0"/>
              <a:t> </a:t>
            </a:r>
            <a:r>
              <a:rPr lang="en-US" altLang="zh-CN" dirty="0"/>
              <a:t>Framework:</a:t>
            </a:r>
            <a:r>
              <a:rPr lang="zh-CN" altLang="en-US" dirty="0"/>
              <a:t> </a:t>
            </a:r>
            <a:r>
              <a:rPr lang="en-US" altLang="zh-CN" dirty="0"/>
              <a:t>CTGA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29F807D2-ED76-484F-A8E2-8BCE3A188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508" y="1448534"/>
            <a:ext cx="11931928" cy="43097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D7FF53-9058-DB49-A4A6-980289B51B78}"/>
              </a:ext>
            </a:extLst>
          </p:cNvPr>
          <p:cNvSpPr txBox="1"/>
          <p:nvPr/>
        </p:nvSpPr>
        <p:spPr>
          <a:xfrm>
            <a:off x="2397212" y="6075144"/>
            <a:ext cx="4868228" cy="64633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Search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knowledge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discovery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Prediction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inference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40B020-6322-9A4D-BFB6-F2BCD28269E5}"/>
              </a:ext>
            </a:extLst>
          </p:cNvPr>
          <p:cNvSpPr/>
          <p:nvPr/>
        </p:nvSpPr>
        <p:spPr>
          <a:xfrm>
            <a:off x="7154562" y="6075144"/>
            <a:ext cx="37564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Hypothesis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Hypothesis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validation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891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COVID-19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86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Demonstration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61C6A6-8501-9540-876D-C69BC6AD7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7562" y="1417933"/>
            <a:ext cx="8232621" cy="53035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837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9AEF50-4F53-2947-9913-1C71A039E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1320" y="135195"/>
            <a:ext cx="7312018" cy="658628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9BC53-6502-134C-BF33-AE15E4289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7989" y="2369399"/>
            <a:ext cx="10515600" cy="16580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B9E3C8-F6B4-D941-8BB7-9150CE7B1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89" y="4302695"/>
            <a:ext cx="10535179" cy="10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81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KGs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COVID-19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</a:p>
          <a:p>
            <a:r>
              <a:rPr lang="en-US" altLang="zh-CN" sz="3200" b="1" dirty="0">
                <a:solidFill>
                  <a:srgbClr val="0070C0"/>
                </a:solidFill>
              </a:rPr>
              <a:t>Learning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scientific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for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text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generation</a:t>
            </a:r>
            <a:endParaRPr lang="en-US" sz="3200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431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Interesting</a:t>
            </a:r>
            <a:r>
              <a:rPr lang="zh-CN" altLang="en-US" dirty="0"/>
              <a:t> </a:t>
            </a:r>
            <a:r>
              <a:rPr lang="en-US" altLang="zh-CN" dirty="0"/>
              <a:t>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MOLIERE: Automatic Biomedical Hypothesis Generation System</a:t>
            </a:r>
            <a:r>
              <a:rPr lang="zh-CN" altLang="en-US" sz="3200" dirty="0"/>
              <a:t> </a:t>
            </a:r>
            <a:r>
              <a:rPr lang="en-US" altLang="zh-CN" sz="3200" dirty="0"/>
              <a:t>(KDD’17)</a:t>
            </a:r>
          </a:p>
          <a:p>
            <a:r>
              <a:rPr lang="en-US" altLang="zh-CN" sz="3200" dirty="0" err="1"/>
              <a:t>PaperRobot</a:t>
            </a:r>
            <a:r>
              <a:rPr lang="en-US" altLang="zh-CN" sz="3200" dirty="0"/>
              <a:t>: Incremental Draft Generation of Scientific Ideas</a:t>
            </a:r>
            <a:r>
              <a:rPr lang="zh-CN" altLang="en-US" sz="3200" dirty="0"/>
              <a:t> </a:t>
            </a:r>
            <a:r>
              <a:rPr lang="en-US" altLang="zh-CN" sz="3200" dirty="0"/>
              <a:t>(ACL’19)</a:t>
            </a:r>
          </a:p>
          <a:p>
            <a:r>
              <a:rPr lang="en-US" sz="3200" dirty="0"/>
              <a:t>Text Generation from Knowledge Graphs with Graph Transformers</a:t>
            </a:r>
            <a:r>
              <a:rPr lang="zh-CN" altLang="en-US" sz="3200" dirty="0"/>
              <a:t> </a:t>
            </a:r>
            <a:r>
              <a:rPr lang="en-US" altLang="zh-CN" sz="3200" dirty="0"/>
              <a:t>(NAACL’19)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2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MOLIERE: Automatic Biomedical Hypothesis Generation System</a:t>
            </a:r>
            <a:r>
              <a:rPr lang="zh-CN" altLang="en-US" dirty="0"/>
              <a:t> </a:t>
            </a:r>
            <a:r>
              <a:rPr lang="en-US" altLang="zh-CN" dirty="0"/>
              <a:t>(KDD’17)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25</a:t>
            </a:fld>
            <a:endParaRPr lang="en-US"/>
          </a:p>
        </p:txBody>
      </p:sp>
      <p:pic>
        <p:nvPicPr>
          <p:cNvPr id="1025" name="Picture 1" descr="page5image1228800">
            <a:extLst>
              <a:ext uri="{FF2B5EF4-FFF2-40B4-BE49-F238E27FC236}">
                <a16:creationId xmlns:a16="http://schemas.microsoft.com/office/drawing/2014/main" id="{CB1E3C9C-2575-2549-A89F-A4C90F916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91" y="3860522"/>
            <a:ext cx="6192909" cy="15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1236704">
            <a:extLst>
              <a:ext uri="{FF2B5EF4-FFF2-40B4-BE49-F238E27FC236}">
                <a16:creationId xmlns:a16="http://schemas.microsoft.com/office/drawing/2014/main" id="{1C0F4903-3FCE-8649-BDA1-A2FA49F74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291" y="1831452"/>
            <a:ext cx="7352187" cy="145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AE5D87-7E99-FE44-8ED1-777474F28051}"/>
              </a:ext>
            </a:extLst>
          </p:cNvPr>
          <p:cNvSpPr/>
          <p:nvPr/>
        </p:nvSpPr>
        <p:spPr>
          <a:xfrm>
            <a:off x="838200" y="2310764"/>
            <a:ext cx="2465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  <a:r>
              <a:rPr lang="zh-CN" altLang="en-US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construction: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316CD6-771F-E54C-AA3A-ECD93F9D7A08}"/>
              </a:ext>
            </a:extLst>
          </p:cNvPr>
          <p:cNvSpPr/>
          <p:nvPr/>
        </p:nvSpPr>
        <p:spPr>
          <a:xfrm>
            <a:off x="838200" y="4277336"/>
            <a:ext cx="206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Query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processing:</a:t>
            </a:r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79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08" y="1443097"/>
            <a:ext cx="7354330" cy="527837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/>
              <a:t>As a result of running two queries, Venlafaxine to HTR1A, and Venlafaxine to HTR2A, we can corroborate the findings of Wang et al. in [49]. We find that neither pair of keywords is directly connected or connected through a single abstract. Nevertheless, </a:t>
            </a:r>
            <a:r>
              <a:rPr lang="en-US" sz="1800" b="1" dirty="0"/>
              <a:t>phrases such as “long term antidepressant treatment,” “action antidepressants,” and “antidepressant drugs” are all prominent keywords in the HTR1A query.</a:t>
            </a:r>
            <a:r>
              <a:rPr lang="en-US" sz="1800" dirty="0"/>
              <a:t> Meanwhile, the string “depress” only occurs four times in unrelated phrases with the HTR2A results. The distribution of depression related keywords from both queries can be see in figure 5.</a:t>
            </a:r>
          </a:p>
          <a:p>
            <a:pPr marL="0" indent="0">
              <a:buNone/>
            </a:pPr>
            <a:r>
              <a:rPr lang="en-US" sz="1800" dirty="0"/>
              <a:t>Similarly, our results for </a:t>
            </a:r>
            <a:r>
              <a:rPr lang="en-US" sz="1800" b="1" dirty="0"/>
              <a:t>HTR1A contain a single topic holding the phrases “anxiogenic,” “anxiety disorders,” “depression anxiety disorders,” and “anxiolytic response.”</a:t>
            </a:r>
            <a:r>
              <a:rPr lang="en-US" sz="1800" dirty="0"/>
              <a:t> In contrast, our HTR2A results do not contain any phrases related to anxiety. The distribution of anxiety related keywords from both queries can be see in figure 6.</a:t>
            </a:r>
          </a:p>
          <a:p>
            <a:pPr marL="0" indent="0">
              <a:buNone/>
            </a:pPr>
            <a:r>
              <a:rPr lang="en-US" sz="1800" dirty="0"/>
              <a:t>Our findings agree with those of Wang et al. which were that </a:t>
            </a:r>
            <a:r>
              <a:rPr lang="en-US" sz="1800" b="1" dirty="0"/>
              <a:t>a small association score of 0.34 between Venlafaxine and HTR1A </a:t>
            </a:r>
            <a:r>
              <a:rPr lang="en-US" sz="1800" dirty="0"/>
              <a:t>indicates a connection which is likely </a:t>
            </a:r>
            <a:r>
              <a:rPr lang="en-US" sz="1800" b="1" dirty="0"/>
              <a:t>related to depressive disorder and anxiety</a:t>
            </a:r>
            <a:r>
              <a:rPr lang="en-US" sz="1800" dirty="0"/>
              <a:t>. The association score between Venlafaxine and HTR2A, in contrast, is a much higher 4.0. This indicates that the connection between these two keywords is much weaker.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26</a:t>
            </a:fld>
            <a:endParaRPr lang="en-US"/>
          </a:p>
        </p:txBody>
      </p:sp>
      <p:pic>
        <p:nvPicPr>
          <p:cNvPr id="2049" name="Picture 1" descr="page8image1247472">
            <a:extLst>
              <a:ext uri="{FF2B5EF4-FFF2-40B4-BE49-F238E27FC236}">
                <a16:creationId xmlns:a16="http://schemas.microsoft.com/office/drawing/2014/main" id="{65BDA145-F49A-024A-B717-86C18BCC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30" y="4041433"/>
            <a:ext cx="3935627" cy="256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ge8image1249136">
            <a:extLst>
              <a:ext uri="{FF2B5EF4-FFF2-40B4-BE49-F238E27FC236}">
                <a16:creationId xmlns:a16="http://schemas.microsoft.com/office/drawing/2014/main" id="{670B6FF6-CFA6-9242-8767-429B11B86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730" y="1443097"/>
            <a:ext cx="3935627" cy="250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148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PaperRobot</a:t>
            </a:r>
            <a:r>
              <a:rPr lang="en-US" altLang="zh-CN" dirty="0"/>
              <a:t>: Incremental Draft Generation of Scientific Ideas</a:t>
            </a:r>
            <a:r>
              <a:rPr lang="zh-CN" altLang="en-US" dirty="0"/>
              <a:t> </a:t>
            </a:r>
            <a:r>
              <a:rPr lang="en-US" altLang="zh-CN" dirty="0"/>
              <a:t>(ACL’19)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Incremental</a:t>
            </a:r>
            <a:r>
              <a:rPr lang="zh-CN" altLang="en-US" dirty="0"/>
              <a:t> </a:t>
            </a:r>
            <a:r>
              <a:rPr lang="en-US" altLang="zh-CN" dirty="0"/>
              <a:t>writing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C7ACD-3DC9-2442-91C7-006B3DE37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196029"/>
            <a:ext cx="8888284" cy="434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38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E2728D-9F3B-C840-B488-9524CD200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9478"/>
            <a:ext cx="10515600" cy="4208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4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Biomedical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Link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F25F09C-D5EB-114C-9C2A-7030320D9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700" y="1757363"/>
            <a:ext cx="10388600" cy="4292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73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50EC7-D647-C146-BE6B-339E1059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Roadmap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80444-BB66-6444-9EA1-058FD766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Scientific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KGs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of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COVID-19</a:t>
            </a:r>
            <a:r>
              <a:rPr lang="zh-CN" altLang="en-US" sz="3200" b="1" dirty="0">
                <a:solidFill>
                  <a:srgbClr val="0070C0"/>
                </a:solidFill>
              </a:rPr>
              <a:t> </a:t>
            </a:r>
            <a:r>
              <a:rPr lang="en-US" altLang="zh-CN" sz="3200" b="1" dirty="0">
                <a:solidFill>
                  <a:srgbClr val="0070C0"/>
                </a:solidFill>
              </a:rPr>
              <a:t>literature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literature</a:t>
            </a:r>
            <a:r>
              <a:rPr lang="zh-CN" altLang="en-US" sz="3200" dirty="0"/>
              <a:t> </a:t>
            </a:r>
            <a:r>
              <a:rPr lang="en-US" altLang="zh-CN" sz="3200" dirty="0"/>
              <a:t>search</a:t>
            </a:r>
          </a:p>
          <a:p>
            <a:r>
              <a:rPr lang="en-US" altLang="zh-CN" sz="3200" dirty="0"/>
              <a:t>Learning</a:t>
            </a:r>
            <a:r>
              <a:rPr lang="zh-CN" altLang="en-US" sz="3200" dirty="0"/>
              <a:t> </a:t>
            </a:r>
            <a:r>
              <a:rPr lang="en-US" altLang="zh-CN" sz="3200" dirty="0"/>
              <a:t>scientific</a:t>
            </a:r>
            <a:r>
              <a:rPr lang="zh-CN" altLang="en-US" sz="3200" dirty="0"/>
              <a:t> </a:t>
            </a:r>
            <a:r>
              <a:rPr lang="en-US" altLang="zh-CN" sz="3200" dirty="0"/>
              <a:t>KG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2BBFFE-E6B6-7644-B066-EDA4EBBF2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535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9F058B-65B5-1D4A-AC22-57EAC8769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168" y="27196"/>
            <a:ext cx="7657784" cy="67712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0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9A461C-DDAF-464B-B53D-7BA274E2D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1996"/>
            <a:ext cx="10515600" cy="19752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015BE2-5779-D14B-950B-5192094E2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16" y="3546475"/>
            <a:ext cx="10520384" cy="285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75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7DE9101-90A5-2747-B0F0-11EA3E71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959" y="1393269"/>
            <a:ext cx="8454081" cy="544001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3303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Text Generation from Knowledge Graphs with Graph Transformers</a:t>
            </a:r>
            <a:r>
              <a:rPr lang="zh-CN" altLang="en-US" dirty="0"/>
              <a:t> </a:t>
            </a:r>
            <a:r>
              <a:rPr lang="en-US" altLang="zh-CN" dirty="0"/>
              <a:t>(NAACL’19)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4ACBC-4269-C94D-93B9-1BD6B137D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Text-to-graph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r>
              <a:rPr lang="en-US" altLang="zh-CN" dirty="0"/>
              <a:t>Graph-to-text</a:t>
            </a:r>
            <a:r>
              <a:rPr lang="zh-CN" altLang="en-US" dirty="0"/>
              <a:t> </a:t>
            </a:r>
            <a:r>
              <a:rPr lang="en-US" altLang="zh-CN" dirty="0"/>
              <a:t>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5FD118-39F5-724C-B621-5E3A87F9C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451" y="1630017"/>
            <a:ext cx="6834297" cy="412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791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Writer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B00CA85-1512-8042-BD3E-D6DFFE269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5925" y="1456111"/>
            <a:ext cx="5380149" cy="50828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8488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Attention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Transformer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DAADCA-55C2-D941-9322-EB6A0251D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871" y="1562824"/>
            <a:ext cx="4430020" cy="454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E6AFC9-6861-474C-9D73-041F0D3A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06" y="1562824"/>
            <a:ext cx="4641224" cy="313934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253840-D287-2642-AA68-DF086A24BF5A}"/>
              </a:ext>
            </a:extLst>
          </p:cNvPr>
          <p:cNvSpPr/>
          <p:nvPr/>
        </p:nvSpPr>
        <p:spPr>
          <a:xfrm>
            <a:off x="751703" y="487902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Converting disconnected labeled graph to connected unlabeled graph for use in attention-based encoder.</a:t>
            </a: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</a:t>
            </a:r>
            <a:r>
              <a:rPr lang="en-US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refer to vertices,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baseline="-250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ij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to relations, and G is a global context node.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B844DA-92DB-0740-BB1C-CBAD20834F4A}"/>
              </a:ext>
            </a:extLst>
          </p:cNvPr>
          <p:cNvSpPr/>
          <p:nvPr/>
        </p:nvSpPr>
        <p:spPr>
          <a:xfrm>
            <a:off x="7850442" y="6109424"/>
            <a:ext cx="2120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Transformer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4449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13E91-232E-784F-B94B-98BEF7A59E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075" y="1630363"/>
            <a:ext cx="10229850" cy="454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959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9B0A4A5-D891-184A-99E0-8B5DD59B8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291" y="1630363"/>
            <a:ext cx="9721418" cy="4546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93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4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1FD73A5-BB22-F445-B665-FE08AF3ADD83}"/>
              </a:ext>
            </a:extLst>
          </p:cNvPr>
          <p:cNvSpPr>
            <a:spLocks noChangeAspect="1"/>
          </p:cNvSpPr>
          <p:nvPr/>
        </p:nvSpPr>
        <p:spPr>
          <a:xfrm>
            <a:off x="2681778" y="187148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55D276-F2EE-114E-A068-01BF9FF2699C}"/>
              </a:ext>
            </a:extLst>
          </p:cNvPr>
          <p:cNvSpPr>
            <a:spLocks noChangeAspect="1"/>
          </p:cNvSpPr>
          <p:nvPr/>
        </p:nvSpPr>
        <p:spPr>
          <a:xfrm>
            <a:off x="2453178" y="2252487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B45EBA-12ED-3D4D-83EA-24933CF8AF7A}"/>
              </a:ext>
            </a:extLst>
          </p:cNvPr>
          <p:cNvSpPr>
            <a:spLocks noChangeAspect="1"/>
          </p:cNvSpPr>
          <p:nvPr/>
        </p:nvSpPr>
        <p:spPr>
          <a:xfrm>
            <a:off x="2374434" y="295055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A8B0A7-CFE2-2743-B0A4-53D5A384EFF7}"/>
              </a:ext>
            </a:extLst>
          </p:cNvPr>
          <p:cNvSpPr>
            <a:spLocks noChangeAspect="1"/>
          </p:cNvSpPr>
          <p:nvPr/>
        </p:nvSpPr>
        <p:spPr>
          <a:xfrm>
            <a:off x="2679233" y="331687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92AAB78-9450-2B42-B5AB-49273969A3A5}"/>
              </a:ext>
            </a:extLst>
          </p:cNvPr>
          <p:cNvSpPr>
            <a:spLocks noChangeAspect="1"/>
          </p:cNvSpPr>
          <p:nvPr/>
        </p:nvSpPr>
        <p:spPr>
          <a:xfrm>
            <a:off x="4353784" y="3285839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B0559C8-C73C-B44A-B1F3-A1CFD177D483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498898" y="1949536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932AA9-FA41-964B-A47A-9E647169B5D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420154" y="2343927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2E737C-24B9-F64B-8F69-BF009F08D822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2420154" y="3041999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A78B997-0CB7-5C41-9853-792FDECB4DA9}"/>
              </a:ext>
            </a:extLst>
          </p:cNvPr>
          <p:cNvSpPr/>
          <p:nvPr/>
        </p:nvSpPr>
        <p:spPr>
          <a:xfrm>
            <a:off x="6081584" y="1636529"/>
            <a:ext cx="421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Vincent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 is a potent inhibitor of SARS coronavirus infection and spread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Virology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Journal.</a:t>
            </a:r>
            <a:endParaRPr lang="en-US" sz="1200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890B72-3368-154D-AFAC-783E8CA30124}"/>
              </a:ext>
            </a:extLst>
          </p:cNvPr>
          <p:cNvSpPr/>
          <p:nvPr/>
        </p:nvSpPr>
        <p:spPr>
          <a:xfrm>
            <a:off x="4399504" y="3294481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E9D78-1BCE-5A4E-BCD4-BAF383105E67}"/>
              </a:ext>
            </a:extLst>
          </p:cNvPr>
          <p:cNvSpPr/>
          <p:nvPr/>
        </p:nvSpPr>
        <p:spPr>
          <a:xfrm>
            <a:off x="1769511" y="3362597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5F9C42-8CF2-5541-A3F5-2C3C4CD7CDE3}"/>
              </a:ext>
            </a:extLst>
          </p:cNvPr>
          <p:cNvSpPr/>
          <p:nvPr/>
        </p:nvSpPr>
        <p:spPr>
          <a:xfrm>
            <a:off x="1790033" y="2930934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DDCB10-A90B-114E-B54E-859A2DC3DD0F}"/>
              </a:ext>
            </a:extLst>
          </p:cNvPr>
          <p:cNvSpPr/>
          <p:nvPr/>
        </p:nvSpPr>
        <p:spPr>
          <a:xfrm>
            <a:off x="1684665" y="2088430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EBBE22-82F3-F240-9F12-7EE251C3392F}"/>
              </a:ext>
            </a:extLst>
          </p:cNvPr>
          <p:cNvSpPr/>
          <p:nvPr/>
        </p:nvSpPr>
        <p:spPr>
          <a:xfrm>
            <a:off x="1716657" y="1634783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A79D7B-F427-D743-948D-C52521FCF6D2}"/>
              </a:ext>
            </a:extLst>
          </p:cNvPr>
          <p:cNvSpPr txBox="1"/>
          <p:nvPr/>
        </p:nvSpPr>
        <p:spPr>
          <a:xfrm>
            <a:off x="1734342" y="18307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26E67E-3BC2-2B43-861F-71C27E36042F}"/>
              </a:ext>
            </a:extLst>
          </p:cNvPr>
          <p:cNvSpPr/>
          <p:nvPr/>
        </p:nvSpPr>
        <p:spPr>
          <a:xfrm>
            <a:off x="1435301" y="2397068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02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5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3E6BFE-F4EA-4F49-A7CF-292105F0F039}"/>
              </a:ext>
            </a:extLst>
          </p:cNvPr>
          <p:cNvSpPr>
            <a:spLocks noChangeAspect="1"/>
          </p:cNvSpPr>
          <p:nvPr/>
        </p:nvSpPr>
        <p:spPr>
          <a:xfrm>
            <a:off x="2619994" y="184410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831011-85AF-1D43-A164-E0D8B1257FD0}"/>
              </a:ext>
            </a:extLst>
          </p:cNvPr>
          <p:cNvSpPr>
            <a:spLocks noChangeAspect="1"/>
          </p:cNvSpPr>
          <p:nvPr/>
        </p:nvSpPr>
        <p:spPr>
          <a:xfrm>
            <a:off x="2391394" y="2225107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09B545-9526-B240-B2C5-B133C53E3272}"/>
              </a:ext>
            </a:extLst>
          </p:cNvPr>
          <p:cNvSpPr>
            <a:spLocks noChangeAspect="1"/>
          </p:cNvSpPr>
          <p:nvPr/>
        </p:nvSpPr>
        <p:spPr>
          <a:xfrm>
            <a:off x="2312650" y="292317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0C06F2-98A1-9747-ABD8-F3F3B6423896}"/>
              </a:ext>
            </a:extLst>
          </p:cNvPr>
          <p:cNvSpPr>
            <a:spLocks noChangeAspect="1"/>
          </p:cNvSpPr>
          <p:nvPr/>
        </p:nvSpPr>
        <p:spPr>
          <a:xfrm>
            <a:off x="2617449" y="328949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F6A532F-AC1F-9349-8E85-DA4EAF1DD6CD}"/>
              </a:ext>
            </a:extLst>
          </p:cNvPr>
          <p:cNvSpPr>
            <a:spLocks noChangeAspect="1"/>
          </p:cNvSpPr>
          <p:nvPr/>
        </p:nvSpPr>
        <p:spPr>
          <a:xfrm>
            <a:off x="4292000" y="3258459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5DE03-8F56-E14C-864F-0DCD41690488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437114" y="1922156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F300D5-3AFE-7843-8BE1-AFD9E2EACB2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358370" y="2316547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E89B6A-D4FB-404E-9386-2986FF9ACA33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2358370" y="3014619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6F08A73-B006-3B45-A3BE-C30C62832FE3}"/>
              </a:ext>
            </a:extLst>
          </p:cNvPr>
          <p:cNvSpPr/>
          <p:nvPr/>
        </p:nvSpPr>
        <p:spPr>
          <a:xfrm>
            <a:off x="6019800" y="1609149"/>
            <a:ext cx="42158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Vincent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 is a potent inhibitor of SARS coronavirus infection and spread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Virology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Journal.</a:t>
            </a:r>
          </a:p>
          <a:p>
            <a:endParaRPr lang="en-US" sz="1200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“…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…”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Quintuple: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	{Chloroquine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:::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treatment},</a:t>
            </a:r>
          </a:p>
          <a:p>
            <a:r>
              <a:rPr lang="en-US" altLang="zh-CN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altLang="zh-CN" sz="1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is_effective_in_preventing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{SARS-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COV_infection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:::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spread}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B90A8A-6805-894B-8EDC-DC17D81A7F1E}"/>
              </a:ext>
            </a:extLst>
          </p:cNvPr>
          <p:cNvSpPr/>
          <p:nvPr/>
        </p:nvSpPr>
        <p:spPr>
          <a:xfrm>
            <a:off x="4337720" y="3267101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393624-2A51-CD47-A6C1-D8DDA7E64BD9}"/>
              </a:ext>
            </a:extLst>
          </p:cNvPr>
          <p:cNvSpPr/>
          <p:nvPr/>
        </p:nvSpPr>
        <p:spPr>
          <a:xfrm>
            <a:off x="1707727" y="3335217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E98FBC-FA27-9042-B29E-CA58B1E976DD}"/>
              </a:ext>
            </a:extLst>
          </p:cNvPr>
          <p:cNvSpPr/>
          <p:nvPr/>
        </p:nvSpPr>
        <p:spPr>
          <a:xfrm>
            <a:off x="1728249" y="2903554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7906C8-1DC7-2340-8D38-C1BBC8069DDB}"/>
              </a:ext>
            </a:extLst>
          </p:cNvPr>
          <p:cNvSpPr/>
          <p:nvPr/>
        </p:nvSpPr>
        <p:spPr>
          <a:xfrm>
            <a:off x="1622881" y="2061050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8A2B05-C3A5-CB45-8996-BC3AA7616417}"/>
              </a:ext>
            </a:extLst>
          </p:cNvPr>
          <p:cNvSpPr/>
          <p:nvPr/>
        </p:nvSpPr>
        <p:spPr>
          <a:xfrm>
            <a:off x="1654873" y="1607403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2D1FF-C303-C640-88F8-A091EE71C72B}"/>
              </a:ext>
            </a:extLst>
          </p:cNvPr>
          <p:cNvSpPr txBox="1"/>
          <p:nvPr/>
        </p:nvSpPr>
        <p:spPr>
          <a:xfrm>
            <a:off x="1672558" y="180332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F028F1-CBE3-834D-A046-E71F49B01F63}"/>
              </a:ext>
            </a:extLst>
          </p:cNvPr>
          <p:cNvSpPr/>
          <p:nvPr/>
        </p:nvSpPr>
        <p:spPr>
          <a:xfrm>
            <a:off x="1373517" y="2369688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89ACE51-4715-AB4E-AB1B-15A55CB9E95E}"/>
              </a:ext>
            </a:extLst>
          </p:cNvPr>
          <p:cNvSpPr/>
          <p:nvPr/>
        </p:nvSpPr>
        <p:spPr>
          <a:xfrm>
            <a:off x="2252868" y="1750964"/>
            <a:ext cx="694642" cy="174138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DE69BB3-2A38-5E40-807A-11F383F4D3AE}"/>
              </a:ext>
            </a:extLst>
          </p:cNvPr>
          <p:cNvCxnSpPr>
            <a:cxnSpLocks/>
          </p:cNvCxnSpPr>
          <p:nvPr/>
        </p:nvCxnSpPr>
        <p:spPr>
          <a:xfrm>
            <a:off x="8132042" y="2585866"/>
            <a:ext cx="0" cy="33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4D55D14-21D4-E747-A8F7-A7DEC32C5023}"/>
              </a:ext>
            </a:extLst>
          </p:cNvPr>
          <p:cNvSpPr/>
          <p:nvPr/>
        </p:nvSpPr>
        <p:spPr>
          <a:xfrm>
            <a:off x="1904271" y="6259810"/>
            <a:ext cx="6877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Jiang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Role of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“Condition”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Novel Scientific Knowledge Graph Representation and Construction Model.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SIGKDD.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8A7553-74DC-B845-8F8A-ED9B518A1D21}"/>
              </a:ext>
            </a:extLst>
          </p:cNvPr>
          <p:cNvSpPr/>
          <p:nvPr/>
        </p:nvSpPr>
        <p:spPr>
          <a:xfrm>
            <a:off x="8127727" y="2554354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996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ACC4B8F-4375-564B-9EF3-C887AAFC9394}"/>
              </a:ext>
            </a:extLst>
          </p:cNvPr>
          <p:cNvSpPr>
            <a:spLocks noChangeAspect="1"/>
          </p:cNvSpPr>
          <p:nvPr/>
        </p:nvSpPr>
        <p:spPr>
          <a:xfrm>
            <a:off x="2570567" y="192091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7877CAF-C939-BE4B-B008-342B0EF75ECE}"/>
              </a:ext>
            </a:extLst>
          </p:cNvPr>
          <p:cNvSpPr>
            <a:spLocks noChangeAspect="1"/>
          </p:cNvSpPr>
          <p:nvPr/>
        </p:nvSpPr>
        <p:spPr>
          <a:xfrm>
            <a:off x="4242887" y="191678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E74873-22BB-754F-874D-66CFFF2394F5}"/>
              </a:ext>
            </a:extLst>
          </p:cNvPr>
          <p:cNvSpPr>
            <a:spLocks noChangeAspect="1"/>
          </p:cNvSpPr>
          <p:nvPr/>
        </p:nvSpPr>
        <p:spPr>
          <a:xfrm>
            <a:off x="2341967" y="2301913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B3F4A7-F9C4-0B4E-8BDB-6ACDC81E7062}"/>
              </a:ext>
            </a:extLst>
          </p:cNvPr>
          <p:cNvSpPr>
            <a:spLocks noChangeAspect="1"/>
          </p:cNvSpPr>
          <p:nvPr/>
        </p:nvSpPr>
        <p:spPr>
          <a:xfrm>
            <a:off x="2263223" y="2999985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07C7BE-1E34-8B4E-AA81-7F299777255B}"/>
              </a:ext>
            </a:extLst>
          </p:cNvPr>
          <p:cNvSpPr>
            <a:spLocks noChangeAspect="1"/>
          </p:cNvSpPr>
          <p:nvPr/>
        </p:nvSpPr>
        <p:spPr>
          <a:xfrm>
            <a:off x="2568022" y="336630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0907A7-7F90-E942-A713-D19EA1ECE00A}"/>
              </a:ext>
            </a:extLst>
          </p:cNvPr>
          <p:cNvSpPr>
            <a:spLocks noChangeAspect="1"/>
          </p:cNvSpPr>
          <p:nvPr/>
        </p:nvSpPr>
        <p:spPr>
          <a:xfrm>
            <a:off x="4242573" y="333526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08948-682F-B248-9228-7CA9D29C83B2}"/>
              </a:ext>
            </a:extLst>
          </p:cNvPr>
          <p:cNvSpPr>
            <a:spLocks noChangeAspect="1"/>
          </p:cNvSpPr>
          <p:nvPr/>
        </p:nvSpPr>
        <p:spPr>
          <a:xfrm>
            <a:off x="3785687" y="230191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727B85-90E0-EA44-9602-E3B0E6DCA6F1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2387687" y="1998962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C3726B-3B55-1347-8650-E9100388FFD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308943" y="2393353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03A7B68-EB08-9C4B-91F4-2AEFECA154DD}"/>
              </a:ext>
            </a:extLst>
          </p:cNvPr>
          <p:cNvCxnSpPr>
            <a:cxnSpLocks/>
            <a:stCxn id="9" idx="1"/>
            <a:endCxn id="8" idx="2"/>
          </p:cNvCxnSpPr>
          <p:nvPr/>
        </p:nvCxnSpPr>
        <p:spPr>
          <a:xfrm flipH="1" flipV="1">
            <a:off x="2308943" y="3091425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46D988-6F7D-5D42-9767-3FCB65D242B3}"/>
              </a:ext>
            </a:extLst>
          </p:cNvPr>
          <p:cNvCxnSpPr>
            <a:cxnSpLocks/>
            <a:stCxn id="11" idx="1"/>
            <a:endCxn id="5" idx="5"/>
          </p:cNvCxnSpPr>
          <p:nvPr/>
        </p:nvCxnSpPr>
        <p:spPr>
          <a:xfrm flipH="1" flipV="1">
            <a:off x="2648616" y="1998962"/>
            <a:ext cx="1150462" cy="316342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BC815D3-DA2D-B949-9EC9-052AF21F793F}"/>
              </a:ext>
            </a:extLst>
          </p:cNvPr>
          <p:cNvCxnSpPr>
            <a:cxnSpLocks/>
            <a:stCxn id="6" idx="3"/>
            <a:endCxn id="11" idx="7"/>
          </p:cNvCxnSpPr>
          <p:nvPr/>
        </p:nvCxnSpPr>
        <p:spPr>
          <a:xfrm flipH="1">
            <a:off x="3863736" y="1994837"/>
            <a:ext cx="392542" cy="320467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5E46077-6AFB-3747-A412-AA6B2878C782}"/>
              </a:ext>
            </a:extLst>
          </p:cNvPr>
          <p:cNvSpPr/>
          <p:nvPr/>
        </p:nvSpPr>
        <p:spPr>
          <a:xfrm>
            <a:off x="4275556" y="1708189"/>
            <a:ext cx="1562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Hydroxychloroquine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9EF0B0-7729-6C4C-9AB1-CF55437AF76C}"/>
              </a:ext>
            </a:extLst>
          </p:cNvPr>
          <p:cNvSpPr txBox="1"/>
          <p:nvPr/>
        </p:nvSpPr>
        <p:spPr>
          <a:xfrm>
            <a:off x="5081261" y="190113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羟氯喹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DB7206A-B820-E944-BECE-8C3F96DE4672}"/>
              </a:ext>
            </a:extLst>
          </p:cNvPr>
          <p:cNvSpPr/>
          <p:nvPr/>
        </p:nvSpPr>
        <p:spPr>
          <a:xfrm>
            <a:off x="3419321" y="2328733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malaria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87AB7B-8BF0-2440-AE5B-4406D95A652F}"/>
              </a:ext>
            </a:extLst>
          </p:cNvPr>
          <p:cNvSpPr/>
          <p:nvPr/>
        </p:nvSpPr>
        <p:spPr>
          <a:xfrm>
            <a:off x="5970373" y="1685955"/>
            <a:ext cx="421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Vincent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 is a potent inhibitor of SARS coronavirus infection and spread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Virology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F39E72-78C7-4446-92B3-B079D7798D1E}"/>
              </a:ext>
            </a:extLst>
          </p:cNvPr>
          <p:cNvSpPr/>
          <p:nvPr/>
        </p:nvSpPr>
        <p:spPr>
          <a:xfrm rot="19529737">
            <a:off x="3780300" y="191249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F0DD5DD-C37D-C040-AFC5-6ACD78E76D83}"/>
              </a:ext>
            </a:extLst>
          </p:cNvPr>
          <p:cNvSpPr/>
          <p:nvPr/>
        </p:nvSpPr>
        <p:spPr>
          <a:xfrm rot="952397">
            <a:off x="2745116" y="1901138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sensitive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DB2778-C1E1-B546-B6B3-C4FF559D90F6}"/>
              </a:ext>
            </a:extLst>
          </p:cNvPr>
          <p:cNvSpPr/>
          <p:nvPr/>
        </p:nvSpPr>
        <p:spPr>
          <a:xfrm>
            <a:off x="4288293" y="3343907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F7C236-CC87-E349-AEC8-7F69A392173B}"/>
              </a:ext>
            </a:extLst>
          </p:cNvPr>
          <p:cNvSpPr/>
          <p:nvPr/>
        </p:nvSpPr>
        <p:spPr>
          <a:xfrm>
            <a:off x="1658300" y="3412023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95C880D6-029B-3242-AE4A-D1C124947379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3450385" y="1082691"/>
            <a:ext cx="4125" cy="1672320"/>
          </a:xfrm>
          <a:prstGeom prst="bentConnector3">
            <a:avLst>
              <a:gd name="adj1" fmla="val 7318133"/>
            </a:avLst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EB3EDE5-EB4D-EB49-B7DD-7418913E9B09}"/>
              </a:ext>
            </a:extLst>
          </p:cNvPr>
          <p:cNvCxnSpPr>
            <a:cxnSpLocks/>
            <a:stCxn id="9" idx="4"/>
            <a:endCxn id="10" idx="4"/>
          </p:cNvCxnSpPr>
          <p:nvPr/>
        </p:nvCxnSpPr>
        <p:spPr>
          <a:xfrm rot="5400000" flipH="1" flipV="1">
            <a:off x="3435498" y="2604948"/>
            <a:ext cx="31038" cy="1674551"/>
          </a:xfrm>
          <a:prstGeom prst="bentConnector3">
            <a:avLst>
              <a:gd name="adj1" fmla="val -396585"/>
            </a:avLst>
          </a:prstGeom>
          <a:ln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45A807-BB3F-E54B-A45D-7F4DD3D258C1}"/>
              </a:ext>
            </a:extLst>
          </p:cNvPr>
          <p:cNvSpPr/>
          <p:nvPr/>
        </p:nvSpPr>
        <p:spPr>
          <a:xfrm>
            <a:off x="1678822" y="2980360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65C0A21-D1ED-884B-823E-6B384F87543A}"/>
              </a:ext>
            </a:extLst>
          </p:cNvPr>
          <p:cNvSpPr/>
          <p:nvPr/>
        </p:nvSpPr>
        <p:spPr>
          <a:xfrm>
            <a:off x="1573454" y="2137856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7A0E865-E588-9B4D-90E1-25DEABD958C7}"/>
              </a:ext>
            </a:extLst>
          </p:cNvPr>
          <p:cNvSpPr/>
          <p:nvPr/>
        </p:nvSpPr>
        <p:spPr>
          <a:xfrm>
            <a:off x="1605446" y="168420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8CFE50-18BD-F040-A79C-CE9774768611}"/>
              </a:ext>
            </a:extLst>
          </p:cNvPr>
          <p:cNvSpPr txBox="1"/>
          <p:nvPr/>
        </p:nvSpPr>
        <p:spPr>
          <a:xfrm>
            <a:off x="1623131" y="188013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3827FB2-7E44-E94A-AAD6-13AE6E59C697}"/>
              </a:ext>
            </a:extLst>
          </p:cNvPr>
          <p:cNvSpPr/>
          <p:nvPr/>
        </p:nvSpPr>
        <p:spPr>
          <a:xfrm>
            <a:off x="1324090" y="2446494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1FAD974-928E-2246-AA42-745D305855EF}"/>
              </a:ext>
            </a:extLst>
          </p:cNvPr>
          <p:cNvSpPr/>
          <p:nvPr/>
        </p:nvSpPr>
        <p:spPr>
          <a:xfrm>
            <a:off x="5970373" y="2224313"/>
            <a:ext cx="4419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Coronavirus Infectious Disease Ontology (CIDO).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OBO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Foundry,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 err="1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Ontobee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NCBO.</a:t>
            </a:r>
          </a:p>
          <a:p>
            <a:endParaRPr lang="en-US" sz="1200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“…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Hydroxychloroquine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medication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used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 malaria in areas where malaria remains sensitive to chloroquine.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…”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[Wiki]</a:t>
            </a: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Tuples:	(Hydroxychloroquine,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malaria)</a:t>
            </a:r>
          </a:p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	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(malaria,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remains_sensitive_to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8317398-3FB0-1D4C-BE12-14CE6751BBC4}"/>
              </a:ext>
            </a:extLst>
          </p:cNvPr>
          <p:cNvSpPr/>
          <p:nvPr/>
        </p:nvSpPr>
        <p:spPr>
          <a:xfrm>
            <a:off x="2263223" y="1766204"/>
            <a:ext cx="2503860" cy="817836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D0F33F3-AC17-F341-9EAD-D268226847BA}"/>
              </a:ext>
            </a:extLst>
          </p:cNvPr>
          <p:cNvCxnSpPr>
            <a:cxnSpLocks/>
          </p:cNvCxnSpPr>
          <p:nvPr/>
        </p:nvCxnSpPr>
        <p:spPr>
          <a:xfrm>
            <a:off x="8082615" y="3199370"/>
            <a:ext cx="0" cy="334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5D2000A-E765-C54E-B98A-1B1AECB5886F}"/>
              </a:ext>
            </a:extLst>
          </p:cNvPr>
          <p:cNvSpPr/>
          <p:nvPr/>
        </p:nvSpPr>
        <p:spPr>
          <a:xfrm>
            <a:off x="8078300" y="3150971"/>
            <a:ext cx="3561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469BF6-BBB2-254C-A7B1-D7B25BE460EC}"/>
              </a:ext>
            </a:extLst>
          </p:cNvPr>
          <p:cNvSpPr/>
          <p:nvPr/>
        </p:nvSpPr>
        <p:spPr>
          <a:xfrm>
            <a:off x="1904271" y="6259810"/>
            <a:ext cx="6877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[1]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Jiang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Role of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“Condition”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Novel Scientific Knowledge Graph Representation and Construction Model.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SIGKDD.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60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7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5F127FA-610B-3149-B079-190F464AE352}"/>
              </a:ext>
            </a:extLst>
          </p:cNvPr>
          <p:cNvSpPr>
            <a:spLocks noChangeAspect="1"/>
          </p:cNvSpPr>
          <p:nvPr/>
        </p:nvSpPr>
        <p:spPr>
          <a:xfrm>
            <a:off x="2545854" y="188384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CCD7713-7337-BF4A-AD93-937F0121AF5D}"/>
              </a:ext>
            </a:extLst>
          </p:cNvPr>
          <p:cNvSpPr>
            <a:spLocks noChangeAspect="1"/>
          </p:cNvSpPr>
          <p:nvPr/>
        </p:nvSpPr>
        <p:spPr>
          <a:xfrm>
            <a:off x="4218174" y="187971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582309-3399-134F-88FD-B389DBF73F02}"/>
              </a:ext>
            </a:extLst>
          </p:cNvPr>
          <p:cNvSpPr>
            <a:spLocks noChangeAspect="1"/>
          </p:cNvSpPr>
          <p:nvPr/>
        </p:nvSpPr>
        <p:spPr>
          <a:xfrm>
            <a:off x="2317254" y="2264843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F6CB55-F37D-6941-9443-5253BC7EE2FD}"/>
              </a:ext>
            </a:extLst>
          </p:cNvPr>
          <p:cNvSpPr>
            <a:spLocks noChangeAspect="1"/>
          </p:cNvSpPr>
          <p:nvPr/>
        </p:nvSpPr>
        <p:spPr>
          <a:xfrm>
            <a:off x="2238510" y="2962915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4D9DC3-483F-EF4D-9BB3-88F06FD63E92}"/>
              </a:ext>
            </a:extLst>
          </p:cNvPr>
          <p:cNvSpPr>
            <a:spLocks noChangeAspect="1"/>
          </p:cNvSpPr>
          <p:nvPr/>
        </p:nvSpPr>
        <p:spPr>
          <a:xfrm>
            <a:off x="2543309" y="332923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56C2568-7FC8-7847-8331-CE70D7E89133}"/>
              </a:ext>
            </a:extLst>
          </p:cNvPr>
          <p:cNvSpPr>
            <a:spLocks noChangeAspect="1"/>
          </p:cNvSpPr>
          <p:nvPr/>
        </p:nvSpPr>
        <p:spPr>
          <a:xfrm>
            <a:off x="4217860" y="329819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A42E2F6-BBEC-C949-B94C-D8D65FAA65DB}"/>
              </a:ext>
            </a:extLst>
          </p:cNvPr>
          <p:cNvSpPr>
            <a:spLocks noChangeAspect="1"/>
          </p:cNvSpPr>
          <p:nvPr/>
        </p:nvSpPr>
        <p:spPr>
          <a:xfrm>
            <a:off x="3760974" y="226484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D52A1D-D927-F34F-BA92-184CEF4C5720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 flipH="1">
            <a:off x="2362974" y="1961892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4B90280-3949-C04D-A7C8-E862FAF2082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 flipH="1">
            <a:off x="2284230" y="2356283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C3B2FF-5A42-0541-9EB2-27205356F085}"/>
              </a:ext>
            </a:extLst>
          </p:cNvPr>
          <p:cNvCxnSpPr>
            <a:cxnSpLocks/>
            <a:stCxn id="9" idx="1"/>
            <a:endCxn id="8" idx="2"/>
          </p:cNvCxnSpPr>
          <p:nvPr/>
        </p:nvCxnSpPr>
        <p:spPr>
          <a:xfrm flipH="1" flipV="1">
            <a:off x="2284230" y="3054355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B4AFE8-E654-6E48-A319-D4BEFA8056CB}"/>
              </a:ext>
            </a:extLst>
          </p:cNvPr>
          <p:cNvCxnSpPr>
            <a:cxnSpLocks/>
            <a:stCxn id="11" idx="1"/>
            <a:endCxn id="5" idx="5"/>
          </p:cNvCxnSpPr>
          <p:nvPr/>
        </p:nvCxnSpPr>
        <p:spPr>
          <a:xfrm flipH="1" flipV="1">
            <a:off x="2623903" y="1961892"/>
            <a:ext cx="1150462" cy="316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5FA3425-C8D2-C740-9922-738FD885E6F5}"/>
              </a:ext>
            </a:extLst>
          </p:cNvPr>
          <p:cNvCxnSpPr>
            <a:cxnSpLocks/>
            <a:stCxn id="6" idx="3"/>
            <a:endCxn id="11" idx="7"/>
          </p:cNvCxnSpPr>
          <p:nvPr/>
        </p:nvCxnSpPr>
        <p:spPr>
          <a:xfrm flipH="1">
            <a:off x="3839023" y="1957767"/>
            <a:ext cx="392542" cy="320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84EA46F8-09D7-C447-AC7C-3666BE66AF0A}"/>
              </a:ext>
            </a:extLst>
          </p:cNvPr>
          <p:cNvCxnSpPr>
            <a:cxnSpLocks/>
            <a:stCxn id="6" idx="6"/>
            <a:endCxn id="10" idx="6"/>
          </p:cNvCxnSpPr>
          <p:nvPr/>
        </p:nvCxnSpPr>
        <p:spPr>
          <a:xfrm flipH="1">
            <a:off x="4309300" y="1925438"/>
            <a:ext cx="314" cy="1418477"/>
          </a:xfrm>
          <a:prstGeom prst="curvedConnector3">
            <a:avLst>
              <a:gd name="adj1" fmla="val -72802548"/>
            </a:avLst>
          </a:prstGeom>
          <a:ln w="19050">
            <a:solidFill>
              <a:srgbClr val="0432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EEEA9-84B2-B14F-B593-42C22B56C149}"/>
              </a:ext>
            </a:extLst>
          </p:cNvPr>
          <p:cNvSpPr/>
          <p:nvPr/>
        </p:nvSpPr>
        <p:spPr>
          <a:xfrm>
            <a:off x="4250843" y="1671119"/>
            <a:ext cx="15625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Hydroxychloroquine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151746-214E-C542-8B92-6E2A3AF0C0AA}"/>
              </a:ext>
            </a:extLst>
          </p:cNvPr>
          <p:cNvSpPr txBox="1"/>
          <p:nvPr/>
        </p:nvSpPr>
        <p:spPr>
          <a:xfrm>
            <a:off x="5056548" y="1864067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羟氯喹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6CA7E5-2550-E344-A618-57A87B422B41}"/>
              </a:ext>
            </a:extLst>
          </p:cNvPr>
          <p:cNvSpPr/>
          <p:nvPr/>
        </p:nvSpPr>
        <p:spPr>
          <a:xfrm>
            <a:off x="3394608" y="2291663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malaria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CFD3D3-2744-AE4E-8380-3424BDCC96D8}"/>
              </a:ext>
            </a:extLst>
          </p:cNvPr>
          <p:cNvSpPr/>
          <p:nvPr/>
        </p:nvSpPr>
        <p:spPr>
          <a:xfrm>
            <a:off x="5945660" y="1648885"/>
            <a:ext cx="4215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Vincent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 is a potent inhibitor of SARS coronavirus infection and spread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Virology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Journal.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7295F0-CC2C-F049-8486-546C9F14EABD}"/>
              </a:ext>
            </a:extLst>
          </p:cNvPr>
          <p:cNvSpPr/>
          <p:nvPr/>
        </p:nvSpPr>
        <p:spPr>
          <a:xfrm rot="19529737">
            <a:off x="3755587" y="1875427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831506-D210-2F4D-AB61-1AB4D1289F3D}"/>
              </a:ext>
            </a:extLst>
          </p:cNvPr>
          <p:cNvSpPr/>
          <p:nvPr/>
        </p:nvSpPr>
        <p:spPr>
          <a:xfrm rot="952397">
            <a:off x="2720403" y="1864068"/>
            <a:ext cx="9525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sensitive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DADBD7C-E4EB-2249-8CC8-68128002C9FF}"/>
              </a:ext>
            </a:extLst>
          </p:cNvPr>
          <p:cNvSpPr/>
          <p:nvPr/>
        </p:nvSpPr>
        <p:spPr>
          <a:xfrm>
            <a:off x="4523607" y="2452387"/>
            <a:ext cx="269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en-US" sz="12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02759AF-2CC0-5546-8245-E42E55BF5FAB}"/>
              </a:ext>
            </a:extLst>
          </p:cNvPr>
          <p:cNvSpPr/>
          <p:nvPr/>
        </p:nvSpPr>
        <p:spPr>
          <a:xfrm>
            <a:off x="4263580" y="3306837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EB758C6-17BB-894E-B869-1753F5357C85}"/>
              </a:ext>
            </a:extLst>
          </p:cNvPr>
          <p:cNvSpPr/>
          <p:nvPr/>
        </p:nvSpPr>
        <p:spPr>
          <a:xfrm>
            <a:off x="1633587" y="3374953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DD8C7B4A-8374-2044-B81F-36033D5030D5}"/>
              </a:ext>
            </a:extLst>
          </p:cNvPr>
          <p:cNvCxnSpPr>
            <a:cxnSpLocks/>
            <a:stCxn id="5" idx="0"/>
            <a:endCxn id="6" idx="0"/>
          </p:cNvCxnSpPr>
          <p:nvPr/>
        </p:nvCxnSpPr>
        <p:spPr>
          <a:xfrm rot="5400000" flipH="1" flipV="1">
            <a:off x="3425672" y="1045621"/>
            <a:ext cx="4125" cy="1672320"/>
          </a:xfrm>
          <a:prstGeom prst="bentConnector3">
            <a:avLst>
              <a:gd name="adj1" fmla="val 372344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D10FC15A-EA2B-D94E-94C3-50D753B6AE98}"/>
              </a:ext>
            </a:extLst>
          </p:cNvPr>
          <p:cNvCxnSpPr>
            <a:cxnSpLocks/>
            <a:stCxn id="9" idx="4"/>
            <a:endCxn id="10" idx="4"/>
          </p:cNvCxnSpPr>
          <p:nvPr/>
        </p:nvCxnSpPr>
        <p:spPr>
          <a:xfrm rot="5400000" flipH="1" flipV="1">
            <a:off x="3410785" y="2567878"/>
            <a:ext cx="31038" cy="1674551"/>
          </a:xfrm>
          <a:prstGeom prst="bentConnector3">
            <a:avLst>
              <a:gd name="adj1" fmla="val -3965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28A73D-DF4C-D042-A718-6372F8EFC1D5}"/>
              </a:ext>
            </a:extLst>
          </p:cNvPr>
          <p:cNvSpPr/>
          <p:nvPr/>
        </p:nvSpPr>
        <p:spPr>
          <a:xfrm>
            <a:off x="1654109" y="2943290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95736E-D0FB-C84F-B456-32216CC52503}"/>
              </a:ext>
            </a:extLst>
          </p:cNvPr>
          <p:cNvSpPr/>
          <p:nvPr/>
        </p:nvSpPr>
        <p:spPr>
          <a:xfrm>
            <a:off x="1548741" y="2100786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FF0500-F6AB-EC4A-AFA0-7412FA0755A2}"/>
              </a:ext>
            </a:extLst>
          </p:cNvPr>
          <p:cNvSpPr/>
          <p:nvPr/>
        </p:nvSpPr>
        <p:spPr>
          <a:xfrm>
            <a:off x="1580733" y="1647139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765E9E-479E-7D46-BBFE-3A00E8D08AB7}"/>
              </a:ext>
            </a:extLst>
          </p:cNvPr>
          <p:cNvSpPr txBox="1"/>
          <p:nvPr/>
        </p:nvSpPr>
        <p:spPr>
          <a:xfrm>
            <a:off x="1598418" y="18430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4D0FF3E-8173-6745-A5BE-3E6DC0D9711C}"/>
              </a:ext>
            </a:extLst>
          </p:cNvPr>
          <p:cNvSpPr/>
          <p:nvPr/>
        </p:nvSpPr>
        <p:spPr>
          <a:xfrm>
            <a:off x="1299377" y="2409424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AB83CB-0F20-184E-8A28-952EBD5C84E2}"/>
              </a:ext>
            </a:extLst>
          </p:cNvPr>
          <p:cNvSpPr/>
          <p:nvPr/>
        </p:nvSpPr>
        <p:spPr>
          <a:xfrm>
            <a:off x="5945660" y="2187243"/>
            <a:ext cx="4089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Coronavirus Infectious Disease Ontology (CIDO).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OBO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Foundry,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Ontobee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NCBO.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D7A7B58-8CE2-A647-A527-2E88D379CE96}"/>
              </a:ext>
            </a:extLst>
          </p:cNvPr>
          <p:cNvSpPr/>
          <p:nvPr/>
        </p:nvSpPr>
        <p:spPr>
          <a:xfrm>
            <a:off x="5945660" y="2692632"/>
            <a:ext cx="449098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FDA Warns Against Using Drugs Promoted By Trump After Reports Of ‘Poisoning And Death’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[Forbes</a:t>
            </a:r>
            <a:r>
              <a:rPr lang="zh-CN" altLang="en-US" sz="1200" baseline="-250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04/24/2020]</a:t>
            </a:r>
            <a:endParaRPr lang="en-US" sz="1200" baseline="-25000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https://www.forbes.com/sites/carlieporterfield/2020/04/24/fda-warns-against-using-drugs-promoted-by-trump-after-reports-of-poisoning-and-death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7D9D593-C00C-AF4E-BF18-A41DE80C5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414" y="3420673"/>
            <a:ext cx="1308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53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07353C3-B7FD-4A47-9EA8-D0279E0BB32F}"/>
              </a:ext>
            </a:extLst>
          </p:cNvPr>
          <p:cNvSpPr>
            <a:spLocks noChangeAspect="1"/>
          </p:cNvSpPr>
          <p:nvPr/>
        </p:nvSpPr>
        <p:spPr>
          <a:xfrm>
            <a:off x="2830055" y="2255204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F8240E-01FC-F84A-98D4-3573E45D3608}"/>
              </a:ext>
            </a:extLst>
          </p:cNvPr>
          <p:cNvSpPr>
            <a:spLocks noChangeAspect="1"/>
          </p:cNvSpPr>
          <p:nvPr/>
        </p:nvSpPr>
        <p:spPr>
          <a:xfrm>
            <a:off x="2601455" y="2636204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3642E6-AABA-894F-AC89-037180096FFB}"/>
              </a:ext>
            </a:extLst>
          </p:cNvPr>
          <p:cNvSpPr>
            <a:spLocks noChangeAspect="1"/>
          </p:cNvSpPr>
          <p:nvPr/>
        </p:nvSpPr>
        <p:spPr>
          <a:xfrm>
            <a:off x="2522711" y="3334276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CD6DB1-A7AA-8342-9AB7-AE2C76E97754}"/>
              </a:ext>
            </a:extLst>
          </p:cNvPr>
          <p:cNvSpPr>
            <a:spLocks noChangeAspect="1"/>
          </p:cNvSpPr>
          <p:nvPr/>
        </p:nvSpPr>
        <p:spPr>
          <a:xfrm>
            <a:off x="2827510" y="3700594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CD4306-180F-DB4C-A137-F3061F40D5E7}"/>
              </a:ext>
            </a:extLst>
          </p:cNvPr>
          <p:cNvSpPr>
            <a:spLocks noChangeAspect="1"/>
          </p:cNvSpPr>
          <p:nvPr/>
        </p:nvSpPr>
        <p:spPr>
          <a:xfrm>
            <a:off x="3357443" y="3700594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DFEE55B-A0E6-9945-BDBF-6AE92470E7FB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647175" y="2333253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916ED49-3D10-C949-8847-1BBE194C31E1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568431" y="2727644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993DDA-30DF-8348-A851-40694DDC1A25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2568431" y="3425716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BE634B-B276-3C44-8569-E95A8043B621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918950" y="3746314"/>
            <a:ext cx="438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82C5A50-5E23-D442-8ACC-DBB5320D5CA5}"/>
              </a:ext>
            </a:extLst>
          </p:cNvPr>
          <p:cNvSpPr/>
          <p:nvPr/>
        </p:nvSpPr>
        <p:spPr>
          <a:xfrm>
            <a:off x="3094876" y="3780350"/>
            <a:ext cx="721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Vero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E6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8C49D-B58F-2442-A10E-33DC13A52982}"/>
              </a:ext>
            </a:extLst>
          </p:cNvPr>
          <p:cNvSpPr/>
          <p:nvPr/>
        </p:nvSpPr>
        <p:spPr>
          <a:xfrm>
            <a:off x="1917788" y="3746314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4F825E-BE68-C34B-9794-39DC1DED03E7}"/>
              </a:ext>
            </a:extLst>
          </p:cNvPr>
          <p:cNvSpPr/>
          <p:nvPr/>
        </p:nvSpPr>
        <p:spPr>
          <a:xfrm>
            <a:off x="2902294" y="3713985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E049A-83C6-774E-9CF5-7416D37F9472}"/>
              </a:ext>
            </a:extLst>
          </p:cNvPr>
          <p:cNvSpPr/>
          <p:nvPr/>
        </p:nvSpPr>
        <p:spPr>
          <a:xfrm>
            <a:off x="1938310" y="3314651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37D8C-0A2E-9C4B-ACBA-CB1E53CF9BCC}"/>
              </a:ext>
            </a:extLst>
          </p:cNvPr>
          <p:cNvSpPr/>
          <p:nvPr/>
        </p:nvSpPr>
        <p:spPr>
          <a:xfrm>
            <a:off x="1832942" y="2472147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472B0-9300-7D43-8476-28ABBA91755C}"/>
              </a:ext>
            </a:extLst>
          </p:cNvPr>
          <p:cNvSpPr/>
          <p:nvPr/>
        </p:nvSpPr>
        <p:spPr>
          <a:xfrm>
            <a:off x="1864934" y="2018500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EEC66-3746-104F-9662-65800670E2A7}"/>
              </a:ext>
            </a:extLst>
          </p:cNvPr>
          <p:cNvSpPr txBox="1"/>
          <p:nvPr/>
        </p:nvSpPr>
        <p:spPr>
          <a:xfrm>
            <a:off x="1882619" y="221442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527C8B9-79A2-204A-909A-4B052BE42D7C}"/>
              </a:ext>
            </a:extLst>
          </p:cNvPr>
          <p:cNvSpPr/>
          <p:nvPr/>
        </p:nvSpPr>
        <p:spPr>
          <a:xfrm>
            <a:off x="1583578" y="2780785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E96CB7-0739-C547-8E8E-20AED1A0E1E8}"/>
              </a:ext>
            </a:extLst>
          </p:cNvPr>
          <p:cNvCxnSpPr>
            <a:cxnSpLocks/>
            <a:stCxn id="23" idx="3"/>
            <a:endCxn id="8" idx="7"/>
          </p:cNvCxnSpPr>
          <p:nvPr/>
        </p:nvCxnSpPr>
        <p:spPr>
          <a:xfrm flipH="1">
            <a:off x="2905559" y="2952060"/>
            <a:ext cx="1007266" cy="7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7B08575C-E44D-5442-8D9A-84C25155327C}"/>
              </a:ext>
            </a:extLst>
          </p:cNvPr>
          <p:cNvSpPr>
            <a:spLocks noChangeAspect="1"/>
          </p:cNvSpPr>
          <p:nvPr/>
        </p:nvSpPr>
        <p:spPr>
          <a:xfrm>
            <a:off x="3899434" y="2874011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D02B865-99C4-7C49-A6ED-C2D6D10B7124}"/>
              </a:ext>
            </a:extLst>
          </p:cNvPr>
          <p:cNvSpPr>
            <a:spLocks noChangeAspect="1"/>
          </p:cNvSpPr>
          <p:nvPr/>
        </p:nvSpPr>
        <p:spPr>
          <a:xfrm>
            <a:off x="5220229" y="287408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1F57A2-5DB7-104D-BE93-FE8260796EB9}"/>
              </a:ext>
            </a:extLst>
          </p:cNvPr>
          <p:cNvSpPr/>
          <p:nvPr/>
        </p:nvSpPr>
        <p:spPr>
          <a:xfrm>
            <a:off x="2888654" y="3150311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4AD302-60D5-AE4D-AA72-60B8C9F2D64B}"/>
              </a:ext>
            </a:extLst>
          </p:cNvPr>
          <p:cNvSpPr>
            <a:spLocks noChangeAspect="1"/>
          </p:cNvSpPr>
          <p:nvPr/>
        </p:nvSpPr>
        <p:spPr>
          <a:xfrm>
            <a:off x="4530892" y="2376886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C4E8E4-916D-FF44-A612-F246A232B36C}"/>
              </a:ext>
            </a:extLst>
          </p:cNvPr>
          <p:cNvSpPr>
            <a:spLocks noChangeAspect="1"/>
          </p:cNvSpPr>
          <p:nvPr/>
        </p:nvSpPr>
        <p:spPr>
          <a:xfrm>
            <a:off x="4530892" y="197278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4FC4A2D-2067-B54E-A841-0901990734F9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4576612" y="2064220"/>
            <a:ext cx="0" cy="31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CEB3316-2AA5-974B-A852-8C3D7F79D565}"/>
              </a:ext>
            </a:extLst>
          </p:cNvPr>
          <p:cNvCxnSpPr>
            <a:cxnSpLocks/>
            <a:stCxn id="26" idx="1"/>
            <a:endCxn id="23" idx="7"/>
          </p:cNvCxnSpPr>
          <p:nvPr/>
        </p:nvCxnSpPr>
        <p:spPr>
          <a:xfrm flipH="1">
            <a:off x="3977483" y="2422606"/>
            <a:ext cx="553409" cy="46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4DC76C-F62D-AC44-8F60-04966542C4A3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4622332" y="2422606"/>
            <a:ext cx="611288" cy="46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C119F47B-5380-1147-9ACC-2B4A990C1978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5400000" flipH="1" flipV="1">
            <a:off x="3810268" y="2153387"/>
            <a:ext cx="855511" cy="58573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B166FCF3-BCE9-4941-807A-961D39388CF2}"/>
              </a:ext>
            </a:extLst>
          </p:cNvPr>
          <p:cNvCxnSpPr>
            <a:cxnSpLocks/>
            <a:stCxn id="24" idx="0"/>
            <a:endCxn id="27" idx="6"/>
          </p:cNvCxnSpPr>
          <p:nvPr/>
        </p:nvCxnSpPr>
        <p:spPr>
          <a:xfrm rot="16200000" flipV="1">
            <a:off x="4516351" y="2124481"/>
            <a:ext cx="855580" cy="64361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74F577-857C-5F45-A3AA-BF1A8DF62558}"/>
              </a:ext>
            </a:extLst>
          </p:cNvPr>
          <p:cNvCxnSpPr>
            <a:cxnSpLocks/>
            <a:stCxn id="34" idx="0"/>
            <a:endCxn id="77" idx="4"/>
          </p:cNvCxnSpPr>
          <p:nvPr/>
        </p:nvCxnSpPr>
        <p:spPr>
          <a:xfrm flipV="1">
            <a:off x="5136493" y="3432073"/>
            <a:ext cx="355471" cy="52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9A5F1BE7-F4BF-D042-BDC8-7869CCEB195D}"/>
              </a:ext>
            </a:extLst>
          </p:cNvPr>
          <p:cNvSpPr>
            <a:spLocks noChangeAspect="1"/>
          </p:cNvSpPr>
          <p:nvPr/>
        </p:nvSpPr>
        <p:spPr>
          <a:xfrm>
            <a:off x="5090773" y="395427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AA8772C-2F02-9148-8376-225C6FB94AB6}"/>
              </a:ext>
            </a:extLst>
          </p:cNvPr>
          <p:cNvCxnSpPr>
            <a:cxnSpLocks/>
            <a:stCxn id="34" idx="6"/>
            <a:endCxn id="46" idx="1"/>
          </p:cNvCxnSpPr>
          <p:nvPr/>
        </p:nvCxnSpPr>
        <p:spPr>
          <a:xfrm>
            <a:off x="5182213" y="3999995"/>
            <a:ext cx="805594" cy="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5BABB3CF-787E-6E40-BBBC-43B07B14910D}"/>
              </a:ext>
            </a:extLst>
          </p:cNvPr>
          <p:cNvSpPr>
            <a:spLocks noChangeAspect="1"/>
          </p:cNvSpPr>
          <p:nvPr/>
        </p:nvSpPr>
        <p:spPr>
          <a:xfrm>
            <a:off x="4611900" y="487188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1D3863-4DD4-A34B-8040-342A3815C296}"/>
              </a:ext>
            </a:extLst>
          </p:cNvPr>
          <p:cNvCxnSpPr>
            <a:cxnSpLocks/>
            <a:stCxn id="36" idx="1"/>
            <a:endCxn id="76" idx="4"/>
          </p:cNvCxnSpPr>
          <p:nvPr/>
        </p:nvCxnSpPr>
        <p:spPr>
          <a:xfrm flipH="1" flipV="1">
            <a:off x="4224518" y="3465953"/>
            <a:ext cx="400773" cy="1419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0D35E02-910A-3848-9E14-1783FE3F9277}"/>
              </a:ext>
            </a:extLst>
          </p:cNvPr>
          <p:cNvSpPr>
            <a:spLocks noChangeAspect="1"/>
          </p:cNvSpPr>
          <p:nvPr/>
        </p:nvSpPr>
        <p:spPr>
          <a:xfrm>
            <a:off x="7071973" y="395051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53618D8-B2EE-1D45-AAF1-746802BD7AB8}"/>
              </a:ext>
            </a:extLst>
          </p:cNvPr>
          <p:cNvCxnSpPr>
            <a:cxnSpLocks/>
            <a:stCxn id="38" idx="3"/>
            <a:endCxn id="36" idx="6"/>
          </p:cNvCxnSpPr>
          <p:nvPr/>
        </p:nvCxnSpPr>
        <p:spPr>
          <a:xfrm rot="5400000">
            <a:off x="5449832" y="3282074"/>
            <a:ext cx="889041" cy="23820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18BF8F03-1901-D94B-8DD4-528C1D46424F}"/>
              </a:ext>
            </a:extLst>
          </p:cNvPr>
          <p:cNvSpPr>
            <a:spLocks noChangeAspect="1"/>
          </p:cNvSpPr>
          <p:nvPr/>
        </p:nvSpPr>
        <p:spPr>
          <a:xfrm>
            <a:off x="4210929" y="523808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14FA35-4CA9-094C-9BA7-498B8636B190}"/>
              </a:ext>
            </a:extLst>
          </p:cNvPr>
          <p:cNvCxnSpPr>
            <a:cxnSpLocks/>
            <a:stCxn id="40" idx="1"/>
            <a:endCxn id="76" idx="3"/>
          </p:cNvCxnSpPr>
          <p:nvPr/>
        </p:nvCxnSpPr>
        <p:spPr>
          <a:xfrm flipH="1" flipV="1">
            <a:off x="4192189" y="3452562"/>
            <a:ext cx="32131" cy="1798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C252743-7A72-3740-A40C-9DEB7CE195F1}"/>
              </a:ext>
            </a:extLst>
          </p:cNvPr>
          <p:cNvCxnSpPr>
            <a:cxnSpLocks/>
            <a:stCxn id="38" idx="4"/>
            <a:endCxn id="40" idx="6"/>
          </p:cNvCxnSpPr>
          <p:nvPr/>
        </p:nvCxnSpPr>
        <p:spPr>
          <a:xfrm rot="5400000">
            <a:off x="5089106" y="3255220"/>
            <a:ext cx="1241851" cy="2815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1426776-94B5-1641-BBC3-C998C0F2F424}"/>
              </a:ext>
            </a:extLst>
          </p:cNvPr>
          <p:cNvSpPr>
            <a:spLocks noChangeAspect="1"/>
          </p:cNvSpPr>
          <p:nvPr/>
        </p:nvSpPr>
        <p:spPr>
          <a:xfrm>
            <a:off x="5158554" y="463571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6AC94FA-DCF0-1D47-9AE0-104BABD3304B}"/>
              </a:ext>
            </a:extLst>
          </p:cNvPr>
          <p:cNvCxnSpPr>
            <a:cxnSpLocks/>
            <a:stCxn id="38" idx="2"/>
            <a:endCxn id="43" idx="3"/>
          </p:cNvCxnSpPr>
          <p:nvPr/>
        </p:nvCxnSpPr>
        <p:spPr>
          <a:xfrm flipH="1">
            <a:off x="5249994" y="3996237"/>
            <a:ext cx="1821979" cy="685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43F16D-D86E-EE4D-AB73-15A7DE6CC4B7}"/>
              </a:ext>
            </a:extLst>
          </p:cNvPr>
          <p:cNvCxnSpPr>
            <a:cxnSpLocks/>
            <a:stCxn id="43" idx="1"/>
            <a:endCxn id="76" idx="5"/>
          </p:cNvCxnSpPr>
          <p:nvPr/>
        </p:nvCxnSpPr>
        <p:spPr>
          <a:xfrm flipH="1" flipV="1">
            <a:off x="4256847" y="3452562"/>
            <a:ext cx="901707" cy="122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B429C58-E2D1-394C-BC33-BA37ECBCAA0F}"/>
              </a:ext>
            </a:extLst>
          </p:cNvPr>
          <p:cNvSpPr>
            <a:spLocks noChangeAspect="1"/>
          </p:cNvSpPr>
          <p:nvPr/>
        </p:nvSpPr>
        <p:spPr>
          <a:xfrm>
            <a:off x="5987807" y="3956071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AE8505-E8BD-1847-A54B-FDA7DD70948F}"/>
              </a:ext>
            </a:extLst>
          </p:cNvPr>
          <p:cNvCxnSpPr>
            <a:cxnSpLocks/>
            <a:stCxn id="38" idx="2"/>
            <a:endCxn id="46" idx="3"/>
          </p:cNvCxnSpPr>
          <p:nvPr/>
        </p:nvCxnSpPr>
        <p:spPr>
          <a:xfrm flipH="1">
            <a:off x="6079247" y="3996237"/>
            <a:ext cx="992726" cy="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DA711C25-422D-1640-90B0-6F64F5014C70}"/>
              </a:ext>
            </a:extLst>
          </p:cNvPr>
          <p:cNvSpPr>
            <a:spLocks noChangeAspect="1"/>
          </p:cNvSpPr>
          <p:nvPr/>
        </p:nvSpPr>
        <p:spPr>
          <a:xfrm>
            <a:off x="7790153" y="3955328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4839CD7-3867-0346-849D-B3A08F0C9153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7163413" y="3996237"/>
            <a:ext cx="626740" cy="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9A78F059-DDBB-8546-9DF4-715AC55FDE0E}"/>
              </a:ext>
            </a:extLst>
          </p:cNvPr>
          <p:cNvSpPr/>
          <p:nvPr/>
        </p:nvSpPr>
        <p:spPr>
          <a:xfrm>
            <a:off x="4713771" y="1832731"/>
            <a:ext cx="3379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cysteine proteases cathepsin B and L (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CatB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51A2B9E-CE56-8D40-A830-A1559484C98B}"/>
              </a:ext>
            </a:extLst>
          </p:cNvPr>
          <p:cNvSpPr/>
          <p:nvPr/>
        </p:nvSpPr>
        <p:spPr>
          <a:xfrm>
            <a:off x="4207907" y="2145415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5628952-A98A-2D4F-84F0-C176B4556118}"/>
              </a:ext>
            </a:extLst>
          </p:cNvPr>
          <p:cNvSpPr/>
          <p:nvPr/>
        </p:nvSpPr>
        <p:spPr>
          <a:xfrm>
            <a:off x="3645535" y="3324803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A933795-18E4-4547-9FED-BF22899B81CA}"/>
              </a:ext>
            </a:extLst>
          </p:cNvPr>
          <p:cNvSpPr/>
          <p:nvPr/>
        </p:nvSpPr>
        <p:spPr>
          <a:xfrm>
            <a:off x="5492453" y="3215524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TMPRSS2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DD8FE8F-CDF5-CE47-938F-7E8C53786A59}"/>
              </a:ext>
            </a:extLst>
          </p:cNvPr>
          <p:cNvSpPr/>
          <p:nvPr/>
        </p:nvSpPr>
        <p:spPr>
          <a:xfrm>
            <a:off x="3605295" y="2117846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DC148A-FE91-064A-AEB5-33CB11268900}"/>
              </a:ext>
            </a:extLst>
          </p:cNvPr>
          <p:cNvSpPr/>
          <p:nvPr/>
        </p:nvSpPr>
        <p:spPr>
          <a:xfrm>
            <a:off x="5019762" y="2116558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FE25D0-3A46-0045-818B-D93248A526FD}"/>
              </a:ext>
            </a:extLst>
          </p:cNvPr>
          <p:cNvSpPr/>
          <p:nvPr/>
        </p:nvSpPr>
        <p:spPr>
          <a:xfrm>
            <a:off x="4095213" y="2422990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3AB2EBB-EA8A-B740-97F6-5163AAAB584B}"/>
              </a:ext>
            </a:extLst>
          </p:cNvPr>
          <p:cNvSpPr/>
          <p:nvPr/>
        </p:nvSpPr>
        <p:spPr>
          <a:xfrm>
            <a:off x="4857393" y="2470525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8F6FF49-F285-D749-9A0B-000AC3C76487}"/>
              </a:ext>
            </a:extLst>
          </p:cNvPr>
          <p:cNvSpPr/>
          <p:nvPr/>
        </p:nvSpPr>
        <p:spPr>
          <a:xfrm>
            <a:off x="4458539" y="3397517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6BDB1FD-1AA9-5842-B52F-776AE60954BC}"/>
              </a:ext>
            </a:extLst>
          </p:cNvPr>
          <p:cNvSpPr/>
          <p:nvPr/>
        </p:nvSpPr>
        <p:spPr>
          <a:xfrm>
            <a:off x="5343644" y="3473771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6BFB8FB-6436-BF45-A793-C3DB05D6BC47}"/>
              </a:ext>
            </a:extLst>
          </p:cNvPr>
          <p:cNvSpPr/>
          <p:nvPr/>
        </p:nvSpPr>
        <p:spPr>
          <a:xfrm>
            <a:off x="4946146" y="4021939"/>
            <a:ext cx="859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alveola</a:t>
            </a:r>
          </a:p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B3B4EC-2807-704F-A820-490D6A3A3C50}"/>
              </a:ext>
            </a:extLst>
          </p:cNvPr>
          <p:cNvSpPr/>
          <p:nvPr/>
        </p:nvSpPr>
        <p:spPr>
          <a:xfrm>
            <a:off x="5354979" y="3772330"/>
            <a:ext cx="359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75F3BA1-09E6-6C4F-90F2-E1EAD5AE39E5}"/>
              </a:ext>
            </a:extLst>
          </p:cNvPr>
          <p:cNvSpPr/>
          <p:nvPr/>
        </p:nvSpPr>
        <p:spPr>
          <a:xfrm>
            <a:off x="5647376" y="3717773"/>
            <a:ext cx="12795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80D918-E969-974B-990B-0E6D7BB727CF}"/>
              </a:ext>
            </a:extLst>
          </p:cNvPr>
          <p:cNvSpPr/>
          <p:nvPr/>
        </p:nvSpPr>
        <p:spPr>
          <a:xfrm>
            <a:off x="6897204" y="3666055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E34B80-D45C-B244-A291-565B7D443127}"/>
              </a:ext>
            </a:extLst>
          </p:cNvPr>
          <p:cNvSpPr/>
          <p:nvPr/>
        </p:nvSpPr>
        <p:spPr>
          <a:xfrm>
            <a:off x="7685263" y="4021939"/>
            <a:ext cx="473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lung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800674-A606-CD4F-B245-F06AAB4BF559}"/>
              </a:ext>
            </a:extLst>
          </p:cNvPr>
          <p:cNvSpPr/>
          <p:nvPr/>
        </p:nvSpPr>
        <p:spPr>
          <a:xfrm>
            <a:off x="7368585" y="3952689"/>
            <a:ext cx="303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0E2E80-3742-474D-A068-7EC113FFA72D}"/>
              </a:ext>
            </a:extLst>
          </p:cNvPr>
          <p:cNvSpPr/>
          <p:nvPr/>
        </p:nvSpPr>
        <p:spPr>
          <a:xfrm>
            <a:off x="4569049" y="4640024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9EE2D0D-12CD-624D-8ABA-1317FB03AB14}"/>
              </a:ext>
            </a:extLst>
          </p:cNvPr>
          <p:cNvSpPr/>
          <p:nvPr/>
        </p:nvSpPr>
        <p:spPr>
          <a:xfrm>
            <a:off x="4171239" y="5007102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9CEBD7-24EB-2048-86AC-F0D6D1128D5B}"/>
              </a:ext>
            </a:extLst>
          </p:cNvPr>
          <p:cNvSpPr/>
          <p:nvPr/>
        </p:nvSpPr>
        <p:spPr>
          <a:xfrm>
            <a:off x="5221915" y="4596122"/>
            <a:ext cx="115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receptor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6E0DBA-78B8-8A4E-A035-D48E8CDB6A77}"/>
              </a:ext>
            </a:extLst>
          </p:cNvPr>
          <p:cNvSpPr/>
          <p:nvPr/>
        </p:nvSpPr>
        <p:spPr>
          <a:xfrm>
            <a:off x="4464263" y="3925218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2B7AD8-44F2-C742-BE8F-5458899CBBFB}"/>
              </a:ext>
            </a:extLst>
          </p:cNvPr>
          <p:cNvSpPr/>
          <p:nvPr/>
        </p:nvSpPr>
        <p:spPr>
          <a:xfrm>
            <a:off x="6496067" y="4667897"/>
            <a:ext cx="53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658611E-428F-764E-919D-DE44EACD27E8}"/>
              </a:ext>
            </a:extLst>
          </p:cNvPr>
          <p:cNvSpPr/>
          <p:nvPr/>
        </p:nvSpPr>
        <p:spPr>
          <a:xfrm>
            <a:off x="6233773" y="5035455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F61A6D-2E76-B341-B175-219BA3B1E110}"/>
              </a:ext>
            </a:extLst>
          </p:cNvPr>
          <p:cNvSpPr/>
          <p:nvPr/>
        </p:nvSpPr>
        <p:spPr>
          <a:xfrm>
            <a:off x="4171239" y="4279230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3C40F2-A3EC-E149-BE74-643360FEC8FA}"/>
              </a:ext>
            </a:extLst>
          </p:cNvPr>
          <p:cNvSpPr/>
          <p:nvPr/>
        </p:nvSpPr>
        <p:spPr>
          <a:xfrm>
            <a:off x="3831801" y="4633242"/>
            <a:ext cx="457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24E67CF8-A3EB-6148-8B35-2FED19710F2C}"/>
              </a:ext>
            </a:extLst>
          </p:cNvPr>
          <p:cNvCxnSpPr>
            <a:cxnSpLocks/>
            <a:stCxn id="8" idx="4"/>
            <a:endCxn id="38" idx="5"/>
          </p:cNvCxnSpPr>
          <p:nvPr/>
        </p:nvCxnSpPr>
        <p:spPr>
          <a:xfrm rot="16200000" flipH="1">
            <a:off x="4893360" y="1771904"/>
            <a:ext cx="236532" cy="4276792"/>
          </a:xfrm>
          <a:prstGeom prst="bentConnector3">
            <a:avLst>
              <a:gd name="adj1" fmla="val 7787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3D60F40-3379-DA41-A73A-4B87EC88B99C}"/>
              </a:ext>
            </a:extLst>
          </p:cNvPr>
          <p:cNvSpPr/>
          <p:nvPr/>
        </p:nvSpPr>
        <p:spPr>
          <a:xfrm>
            <a:off x="4254187" y="5599379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CIDO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(ontology)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D6B94D9-78A9-524C-8952-D3CF7B35945F}"/>
              </a:ext>
            </a:extLst>
          </p:cNvPr>
          <p:cNvSpPr>
            <a:spLocks noChangeAspect="1"/>
          </p:cNvSpPr>
          <p:nvPr/>
        </p:nvSpPr>
        <p:spPr>
          <a:xfrm>
            <a:off x="4178798" y="337451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3E07927-AD26-8243-AB57-1CC654FF1DA1}"/>
              </a:ext>
            </a:extLst>
          </p:cNvPr>
          <p:cNvSpPr>
            <a:spLocks noChangeAspect="1"/>
          </p:cNvSpPr>
          <p:nvPr/>
        </p:nvSpPr>
        <p:spPr>
          <a:xfrm>
            <a:off x="5446244" y="334063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6865E3-FA39-6246-BDA9-7043EA308A9C}"/>
              </a:ext>
            </a:extLst>
          </p:cNvPr>
          <p:cNvSpPr/>
          <p:nvPr/>
        </p:nvSpPr>
        <p:spPr>
          <a:xfrm>
            <a:off x="3060886" y="2620209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ammonium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chloride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A8A962-4B05-B949-A3A1-61EAF6F76829}"/>
              </a:ext>
            </a:extLst>
          </p:cNvPr>
          <p:cNvSpPr/>
          <p:nvPr/>
        </p:nvSpPr>
        <p:spPr>
          <a:xfrm>
            <a:off x="5244733" y="2538911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camostat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mesylate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2DDF975-F848-CC4C-A6B4-03222284ADAB}"/>
              </a:ext>
            </a:extLst>
          </p:cNvPr>
          <p:cNvCxnSpPr>
            <a:cxnSpLocks/>
            <a:stCxn id="23" idx="4"/>
            <a:endCxn id="76" idx="1"/>
          </p:cNvCxnSpPr>
          <p:nvPr/>
        </p:nvCxnSpPr>
        <p:spPr>
          <a:xfrm>
            <a:off x="3945154" y="2965451"/>
            <a:ext cx="247035" cy="422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FA3B0C6-7E38-BE41-97EF-69FEBC131B13}"/>
              </a:ext>
            </a:extLst>
          </p:cNvPr>
          <p:cNvCxnSpPr>
            <a:cxnSpLocks/>
            <a:stCxn id="24" idx="5"/>
            <a:endCxn id="77" idx="1"/>
          </p:cNvCxnSpPr>
          <p:nvPr/>
        </p:nvCxnSpPr>
        <p:spPr>
          <a:xfrm>
            <a:off x="5298278" y="2952129"/>
            <a:ext cx="161357" cy="40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6773ED62-191C-AC49-95A6-B7BCEB33D06C}"/>
              </a:ext>
            </a:extLst>
          </p:cNvPr>
          <p:cNvSpPr/>
          <p:nvPr/>
        </p:nvSpPr>
        <p:spPr>
          <a:xfrm>
            <a:off x="4001252" y="2966235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B8C95F-0377-E048-A940-C5EB17AE6893}"/>
              </a:ext>
            </a:extLst>
          </p:cNvPr>
          <p:cNvSpPr/>
          <p:nvPr/>
        </p:nvSpPr>
        <p:spPr>
          <a:xfrm>
            <a:off x="5355469" y="2999546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0D5B7C3-B23D-274D-B63F-513D0884AEDE}"/>
              </a:ext>
            </a:extLst>
          </p:cNvPr>
          <p:cNvCxnSpPr>
            <a:cxnSpLocks/>
            <a:stCxn id="34" idx="1"/>
            <a:endCxn id="76" idx="6"/>
          </p:cNvCxnSpPr>
          <p:nvPr/>
        </p:nvCxnSpPr>
        <p:spPr>
          <a:xfrm flipH="1" flipV="1">
            <a:off x="4270238" y="3420233"/>
            <a:ext cx="833926" cy="54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E11D56E-28C1-C449-89D3-63F059472BD8}"/>
              </a:ext>
            </a:extLst>
          </p:cNvPr>
          <p:cNvSpPr/>
          <p:nvPr/>
        </p:nvSpPr>
        <p:spPr>
          <a:xfrm>
            <a:off x="3060542" y="2450475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氯化铵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079A935-4F0E-684C-8712-25D08E1871CC}"/>
              </a:ext>
            </a:extLst>
          </p:cNvPr>
          <p:cNvSpPr/>
          <p:nvPr/>
        </p:nvSpPr>
        <p:spPr>
          <a:xfrm>
            <a:off x="5382565" y="2730210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甲磺酸卡莫司他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791DE966-4780-8848-AE4D-D3767E2D758C}"/>
              </a:ext>
            </a:extLst>
          </p:cNvPr>
          <p:cNvCxnSpPr>
            <a:cxnSpLocks/>
            <a:stCxn id="24" idx="7"/>
            <a:endCxn id="38" idx="0"/>
          </p:cNvCxnSpPr>
          <p:nvPr/>
        </p:nvCxnSpPr>
        <p:spPr>
          <a:xfrm rot="16200000" flipH="1">
            <a:off x="5676462" y="2509287"/>
            <a:ext cx="1063046" cy="1819415"/>
          </a:xfrm>
          <a:prstGeom prst="curvedConnector3">
            <a:avLst>
              <a:gd name="adj1" fmla="val 13454"/>
            </a:avLst>
          </a:prstGeom>
          <a:ln w="19050">
            <a:solidFill>
              <a:srgbClr val="0432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C6F6291-9F8F-EB46-AFA4-4F0B346AF921}"/>
              </a:ext>
            </a:extLst>
          </p:cNvPr>
          <p:cNvSpPr/>
          <p:nvPr/>
        </p:nvSpPr>
        <p:spPr>
          <a:xfrm>
            <a:off x="6658673" y="2999545"/>
            <a:ext cx="26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en-US" sz="12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9D67F48-B1A9-6041-A259-B939A1B999DA}"/>
              </a:ext>
            </a:extLst>
          </p:cNvPr>
          <p:cNvSpPr/>
          <p:nvPr/>
        </p:nvSpPr>
        <p:spPr>
          <a:xfrm>
            <a:off x="8152690" y="3826516"/>
            <a:ext cx="253465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Zhou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pneumonia outbreak associated with a new coronavirus of probable bat origin. </a:t>
            </a:r>
            <a:r>
              <a:rPr lang="en-US" sz="1200" b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Nature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579, 270–273.</a:t>
            </a:r>
          </a:p>
          <a:p>
            <a:pPr algn="r"/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01/20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(Received),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01/29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(Accepted),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03/12/2020</a:t>
            </a:r>
            <a:endParaRPr lang="en-US" sz="1200" baseline="-25000" dirty="0">
              <a:solidFill>
                <a:srgbClr val="FE250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75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3ED4D-4096-3949-8B1D-39D424CC4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Motivating</a:t>
            </a:r>
            <a:r>
              <a:rPr lang="zh-CN" altLang="en-US" dirty="0"/>
              <a:t> </a:t>
            </a:r>
            <a:r>
              <a:rPr lang="en-US" altLang="zh-CN" dirty="0"/>
              <a:t>Examples</a:t>
            </a:r>
            <a:r>
              <a:rPr lang="zh-CN" altLang="en-US" dirty="0"/>
              <a:t> </a:t>
            </a:r>
            <a:r>
              <a:rPr lang="en-US" altLang="zh-CN" dirty="0"/>
              <a:t>(cont’d)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9B4CC-5989-1B44-B510-CC694053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DFE6-1268-BF4E-85E8-8E7123343B70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485C269-2DB3-4D47-964A-CCED4A1C4128}"/>
              </a:ext>
            </a:extLst>
          </p:cNvPr>
          <p:cNvSpPr>
            <a:spLocks noChangeAspect="1"/>
          </p:cNvSpPr>
          <p:nvPr/>
        </p:nvSpPr>
        <p:spPr>
          <a:xfrm>
            <a:off x="2780632" y="223813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F32CBA-54F9-0F44-B835-0B14D9F512CD}"/>
              </a:ext>
            </a:extLst>
          </p:cNvPr>
          <p:cNvSpPr>
            <a:spLocks noChangeAspect="1"/>
          </p:cNvSpPr>
          <p:nvPr/>
        </p:nvSpPr>
        <p:spPr>
          <a:xfrm>
            <a:off x="2552032" y="2619136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42E821-EB14-8A47-BC10-2B334C32E238}"/>
              </a:ext>
            </a:extLst>
          </p:cNvPr>
          <p:cNvSpPr>
            <a:spLocks noChangeAspect="1"/>
          </p:cNvSpPr>
          <p:nvPr/>
        </p:nvSpPr>
        <p:spPr>
          <a:xfrm>
            <a:off x="2473288" y="3317208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211EFA-0768-864A-876E-7360D74C1F6B}"/>
              </a:ext>
            </a:extLst>
          </p:cNvPr>
          <p:cNvSpPr>
            <a:spLocks noChangeAspect="1"/>
          </p:cNvSpPr>
          <p:nvPr/>
        </p:nvSpPr>
        <p:spPr>
          <a:xfrm>
            <a:off x="2778087" y="368352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E6BB512-E050-6447-A54F-3B2052335273}"/>
              </a:ext>
            </a:extLst>
          </p:cNvPr>
          <p:cNvSpPr>
            <a:spLocks noChangeAspect="1"/>
          </p:cNvSpPr>
          <p:nvPr/>
        </p:nvSpPr>
        <p:spPr>
          <a:xfrm>
            <a:off x="3308020" y="3683526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42695-1821-DE46-9A17-5FB850780B51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H="1">
            <a:off x="2597752" y="2316185"/>
            <a:ext cx="196271" cy="302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CD6014-60E1-9849-9B03-F44F9B1B948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flipH="1">
            <a:off x="2519008" y="2710576"/>
            <a:ext cx="78744" cy="6066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D6F205-B9AB-B945-825D-A8303C6B8119}"/>
              </a:ext>
            </a:extLst>
          </p:cNvPr>
          <p:cNvCxnSpPr>
            <a:cxnSpLocks/>
            <a:stCxn id="8" idx="1"/>
            <a:endCxn id="7" idx="2"/>
          </p:cNvCxnSpPr>
          <p:nvPr/>
        </p:nvCxnSpPr>
        <p:spPr>
          <a:xfrm flipH="1" flipV="1">
            <a:off x="2519008" y="3408648"/>
            <a:ext cx="272470" cy="288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E8C83B-DB69-504F-9B8B-7BF790D2A42E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869527" y="3729246"/>
            <a:ext cx="4384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A0C5B31-1588-CF46-B02E-3747C63B2023}"/>
              </a:ext>
            </a:extLst>
          </p:cNvPr>
          <p:cNvSpPr/>
          <p:nvPr/>
        </p:nvSpPr>
        <p:spPr>
          <a:xfrm>
            <a:off x="3045453" y="3763282"/>
            <a:ext cx="721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Vero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E6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909ED5-44A7-9344-81E7-855B615F34CD}"/>
              </a:ext>
            </a:extLst>
          </p:cNvPr>
          <p:cNvSpPr/>
          <p:nvPr/>
        </p:nvSpPr>
        <p:spPr>
          <a:xfrm>
            <a:off x="1868365" y="3729246"/>
            <a:ext cx="987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infection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D4F40-B85C-B34F-99D7-7C61490F7C01}"/>
              </a:ext>
            </a:extLst>
          </p:cNvPr>
          <p:cNvSpPr/>
          <p:nvPr/>
        </p:nvSpPr>
        <p:spPr>
          <a:xfrm>
            <a:off x="2852871" y="3696917"/>
            <a:ext cx="317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D29FF39-D2BD-7447-9DEC-FE724A417D36}"/>
              </a:ext>
            </a:extLst>
          </p:cNvPr>
          <p:cNvSpPr/>
          <p:nvPr/>
        </p:nvSpPr>
        <p:spPr>
          <a:xfrm>
            <a:off x="1888887" y="3297583"/>
            <a:ext cx="65960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spread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4E7D7B-7113-9B4F-AF9C-0F8A3DF741C8}"/>
              </a:ext>
            </a:extLst>
          </p:cNvPr>
          <p:cNvSpPr/>
          <p:nvPr/>
        </p:nvSpPr>
        <p:spPr>
          <a:xfrm>
            <a:off x="1783519" y="2455079"/>
            <a:ext cx="8439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treatment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A2BA99-61C7-0C40-A6CA-18E7568DCAD7}"/>
              </a:ext>
            </a:extLst>
          </p:cNvPr>
          <p:cNvSpPr/>
          <p:nvPr/>
        </p:nvSpPr>
        <p:spPr>
          <a:xfrm>
            <a:off x="1815511" y="2001432"/>
            <a:ext cx="10086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Chloroquine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9AF67E-55BF-384A-9CE8-8BCB8C43E4DB}"/>
              </a:ext>
            </a:extLst>
          </p:cNvPr>
          <p:cNvSpPr txBox="1"/>
          <p:nvPr/>
        </p:nvSpPr>
        <p:spPr>
          <a:xfrm>
            <a:off x="1833196" y="219735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>
                <a:latin typeface="Helvetica Neue" panose="02000503000000020004" pitchFamily="2" charset="0"/>
                <a:cs typeface="Helvetica Neue" panose="02000503000000020004" pitchFamily="2" charset="0"/>
              </a:rPr>
              <a:t>氯喹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C83AC5-21AF-8140-8C26-8178786D990B}"/>
              </a:ext>
            </a:extLst>
          </p:cNvPr>
          <p:cNvSpPr/>
          <p:nvPr/>
        </p:nvSpPr>
        <p:spPr>
          <a:xfrm>
            <a:off x="1534155" y="2763717"/>
            <a:ext cx="10615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effective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preventing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440408F-F76B-BE47-B949-28D54C3F3EA3}"/>
              </a:ext>
            </a:extLst>
          </p:cNvPr>
          <p:cNvCxnSpPr>
            <a:cxnSpLocks/>
            <a:stCxn id="23" idx="3"/>
            <a:endCxn id="8" idx="7"/>
          </p:cNvCxnSpPr>
          <p:nvPr/>
        </p:nvCxnSpPr>
        <p:spPr>
          <a:xfrm flipH="1">
            <a:off x="2856136" y="2934992"/>
            <a:ext cx="1007266" cy="7619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593CFAC4-5755-074F-A8C7-8380463F87AB}"/>
              </a:ext>
            </a:extLst>
          </p:cNvPr>
          <p:cNvSpPr>
            <a:spLocks noChangeAspect="1"/>
          </p:cNvSpPr>
          <p:nvPr/>
        </p:nvSpPr>
        <p:spPr>
          <a:xfrm>
            <a:off x="3850011" y="2856943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FE3F115-34A1-3C46-A4B8-E4894E2A67DB}"/>
              </a:ext>
            </a:extLst>
          </p:cNvPr>
          <p:cNvSpPr>
            <a:spLocks noChangeAspect="1"/>
          </p:cNvSpPr>
          <p:nvPr/>
        </p:nvSpPr>
        <p:spPr>
          <a:xfrm>
            <a:off x="5170806" y="2857012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06B3E2-C683-6845-9866-D5E5A7FD8DD2}"/>
              </a:ext>
            </a:extLst>
          </p:cNvPr>
          <p:cNvSpPr/>
          <p:nvPr/>
        </p:nvSpPr>
        <p:spPr>
          <a:xfrm>
            <a:off x="2839231" y="3133243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BB3182-B476-F74A-BF51-F5E2D0890356}"/>
              </a:ext>
            </a:extLst>
          </p:cNvPr>
          <p:cNvSpPr>
            <a:spLocks noChangeAspect="1"/>
          </p:cNvSpPr>
          <p:nvPr/>
        </p:nvSpPr>
        <p:spPr>
          <a:xfrm>
            <a:off x="4481469" y="2359818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58A313B-476A-5048-B9B1-58E2B5D676E3}"/>
              </a:ext>
            </a:extLst>
          </p:cNvPr>
          <p:cNvSpPr>
            <a:spLocks noChangeAspect="1"/>
          </p:cNvSpPr>
          <p:nvPr/>
        </p:nvSpPr>
        <p:spPr>
          <a:xfrm>
            <a:off x="4481469" y="1955712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22D6A6-947D-4B47-8D99-5953F4249C4B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4527189" y="2047152"/>
            <a:ext cx="0" cy="312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5D59972-D513-6E49-BE2A-172934E59752}"/>
              </a:ext>
            </a:extLst>
          </p:cNvPr>
          <p:cNvCxnSpPr>
            <a:cxnSpLocks/>
            <a:stCxn id="26" idx="1"/>
            <a:endCxn id="23" idx="7"/>
          </p:cNvCxnSpPr>
          <p:nvPr/>
        </p:nvCxnSpPr>
        <p:spPr>
          <a:xfrm flipH="1">
            <a:off x="3928060" y="2405538"/>
            <a:ext cx="553409" cy="464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EE1FC2-4A3F-8F45-88F8-56AE75F5582A}"/>
              </a:ext>
            </a:extLst>
          </p:cNvPr>
          <p:cNvCxnSpPr>
            <a:cxnSpLocks/>
            <a:stCxn id="26" idx="3"/>
            <a:endCxn id="24" idx="1"/>
          </p:cNvCxnSpPr>
          <p:nvPr/>
        </p:nvCxnSpPr>
        <p:spPr>
          <a:xfrm>
            <a:off x="4572909" y="2405538"/>
            <a:ext cx="611288" cy="46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F4305EF-B2D6-E241-A1EF-917F989F3F64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5400000" flipH="1" flipV="1">
            <a:off x="3760845" y="2136319"/>
            <a:ext cx="855511" cy="58573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>
            <a:extLst>
              <a:ext uri="{FF2B5EF4-FFF2-40B4-BE49-F238E27FC236}">
                <a16:creationId xmlns:a16="http://schemas.microsoft.com/office/drawing/2014/main" id="{C28CC3BB-68B5-1A4A-8877-F5CF9B37D464}"/>
              </a:ext>
            </a:extLst>
          </p:cNvPr>
          <p:cNvCxnSpPr>
            <a:cxnSpLocks/>
            <a:stCxn id="24" idx="0"/>
            <a:endCxn id="27" idx="6"/>
          </p:cNvCxnSpPr>
          <p:nvPr/>
        </p:nvCxnSpPr>
        <p:spPr>
          <a:xfrm rot="16200000" flipV="1">
            <a:off x="4466928" y="2107413"/>
            <a:ext cx="855580" cy="64361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020B947-E51D-214D-BF81-4F8A838BA151}"/>
              </a:ext>
            </a:extLst>
          </p:cNvPr>
          <p:cNvCxnSpPr>
            <a:cxnSpLocks/>
            <a:stCxn id="34" idx="0"/>
            <a:endCxn id="77" idx="4"/>
          </p:cNvCxnSpPr>
          <p:nvPr/>
        </p:nvCxnSpPr>
        <p:spPr>
          <a:xfrm flipV="1">
            <a:off x="5087070" y="3415005"/>
            <a:ext cx="355471" cy="52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CFEAE0E-AFB2-5D4B-8687-898B5BE22265}"/>
              </a:ext>
            </a:extLst>
          </p:cNvPr>
          <p:cNvSpPr>
            <a:spLocks noChangeAspect="1"/>
          </p:cNvSpPr>
          <p:nvPr/>
        </p:nvSpPr>
        <p:spPr>
          <a:xfrm>
            <a:off x="5041350" y="393720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05BAAD2-5C7C-D942-A0A6-C078AB01A245}"/>
              </a:ext>
            </a:extLst>
          </p:cNvPr>
          <p:cNvCxnSpPr>
            <a:cxnSpLocks/>
            <a:stCxn id="34" idx="6"/>
            <a:endCxn id="46" idx="1"/>
          </p:cNvCxnSpPr>
          <p:nvPr/>
        </p:nvCxnSpPr>
        <p:spPr>
          <a:xfrm>
            <a:off x="5132790" y="3982927"/>
            <a:ext cx="805594" cy="17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AF00E932-869D-514D-981A-A8A1F22432F7}"/>
              </a:ext>
            </a:extLst>
          </p:cNvPr>
          <p:cNvSpPr>
            <a:spLocks noChangeAspect="1"/>
          </p:cNvSpPr>
          <p:nvPr/>
        </p:nvSpPr>
        <p:spPr>
          <a:xfrm>
            <a:off x="4562477" y="4854819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3777A99-52B1-2F49-9C76-FE32BE220A14}"/>
              </a:ext>
            </a:extLst>
          </p:cNvPr>
          <p:cNvCxnSpPr>
            <a:cxnSpLocks/>
            <a:stCxn id="36" idx="1"/>
            <a:endCxn id="76" idx="4"/>
          </p:cNvCxnSpPr>
          <p:nvPr/>
        </p:nvCxnSpPr>
        <p:spPr>
          <a:xfrm flipH="1" flipV="1">
            <a:off x="4175095" y="3448885"/>
            <a:ext cx="400773" cy="1419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48570407-4B4C-2643-94CB-7C16BE2F90B8}"/>
              </a:ext>
            </a:extLst>
          </p:cNvPr>
          <p:cNvSpPr>
            <a:spLocks noChangeAspect="1"/>
          </p:cNvSpPr>
          <p:nvPr/>
        </p:nvSpPr>
        <p:spPr>
          <a:xfrm>
            <a:off x="7022550" y="3933449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C89694F-BB64-054D-ABA3-2D5B97170F6B}"/>
              </a:ext>
            </a:extLst>
          </p:cNvPr>
          <p:cNvCxnSpPr>
            <a:cxnSpLocks/>
            <a:stCxn id="38" idx="3"/>
            <a:endCxn id="36" idx="6"/>
          </p:cNvCxnSpPr>
          <p:nvPr/>
        </p:nvCxnSpPr>
        <p:spPr>
          <a:xfrm rot="5400000">
            <a:off x="5400409" y="3265006"/>
            <a:ext cx="889041" cy="23820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D264E544-D314-C848-9874-C55BE7D8B01F}"/>
              </a:ext>
            </a:extLst>
          </p:cNvPr>
          <p:cNvSpPr>
            <a:spLocks noChangeAspect="1"/>
          </p:cNvSpPr>
          <p:nvPr/>
        </p:nvSpPr>
        <p:spPr>
          <a:xfrm>
            <a:off x="4161506" y="522102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87D3509-53EF-2F4D-B3AA-0865C2914B72}"/>
              </a:ext>
            </a:extLst>
          </p:cNvPr>
          <p:cNvCxnSpPr>
            <a:cxnSpLocks/>
            <a:stCxn id="40" idx="1"/>
            <a:endCxn id="76" idx="3"/>
          </p:cNvCxnSpPr>
          <p:nvPr/>
        </p:nvCxnSpPr>
        <p:spPr>
          <a:xfrm flipH="1" flipV="1">
            <a:off x="4142766" y="3435494"/>
            <a:ext cx="32131" cy="1798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93976A9B-26A3-0C4B-B433-B04E2406F7CF}"/>
              </a:ext>
            </a:extLst>
          </p:cNvPr>
          <p:cNvCxnSpPr>
            <a:cxnSpLocks/>
            <a:stCxn id="38" idx="4"/>
            <a:endCxn id="40" idx="6"/>
          </p:cNvCxnSpPr>
          <p:nvPr/>
        </p:nvCxnSpPr>
        <p:spPr>
          <a:xfrm rot="5400000">
            <a:off x="5039683" y="3238152"/>
            <a:ext cx="1241851" cy="281532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2EA950B-6FEE-D04F-B517-4E73E5F07BAF}"/>
              </a:ext>
            </a:extLst>
          </p:cNvPr>
          <p:cNvSpPr>
            <a:spLocks noChangeAspect="1"/>
          </p:cNvSpPr>
          <p:nvPr/>
        </p:nvSpPr>
        <p:spPr>
          <a:xfrm>
            <a:off x="5109131" y="4618651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38B99E-92FB-6449-93D1-55A1EC930419}"/>
              </a:ext>
            </a:extLst>
          </p:cNvPr>
          <p:cNvCxnSpPr>
            <a:cxnSpLocks/>
            <a:stCxn id="38" idx="2"/>
            <a:endCxn id="43" idx="3"/>
          </p:cNvCxnSpPr>
          <p:nvPr/>
        </p:nvCxnSpPr>
        <p:spPr>
          <a:xfrm flipH="1">
            <a:off x="5200571" y="3979169"/>
            <a:ext cx="1821979" cy="6852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D09B420-F94A-884E-AAA2-C2894F60776C}"/>
              </a:ext>
            </a:extLst>
          </p:cNvPr>
          <p:cNvCxnSpPr>
            <a:cxnSpLocks/>
            <a:stCxn id="43" idx="1"/>
            <a:endCxn id="76" idx="5"/>
          </p:cNvCxnSpPr>
          <p:nvPr/>
        </p:nvCxnSpPr>
        <p:spPr>
          <a:xfrm flipH="1" flipV="1">
            <a:off x="4207424" y="3435494"/>
            <a:ext cx="901707" cy="1228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7A5E42B-ACCA-6743-B178-85EF67C684E5}"/>
              </a:ext>
            </a:extLst>
          </p:cNvPr>
          <p:cNvSpPr>
            <a:spLocks noChangeAspect="1"/>
          </p:cNvSpPr>
          <p:nvPr/>
        </p:nvSpPr>
        <p:spPr>
          <a:xfrm>
            <a:off x="5938384" y="3939003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58CA51-36ED-E343-8D2C-1A2A41AD0D4A}"/>
              </a:ext>
            </a:extLst>
          </p:cNvPr>
          <p:cNvCxnSpPr>
            <a:cxnSpLocks/>
            <a:stCxn id="38" idx="2"/>
            <a:endCxn id="46" idx="3"/>
          </p:cNvCxnSpPr>
          <p:nvPr/>
        </p:nvCxnSpPr>
        <p:spPr>
          <a:xfrm flipH="1">
            <a:off x="6029824" y="3979169"/>
            <a:ext cx="992726" cy="5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46B32AF-3071-A946-A7DB-C5525C45A2B7}"/>
              </a:ext>
            </a:extLst>
          </p:cNvPr>
          <p:cNvSpPr>
            <a:spLocks noChangeAspect="1"/>
          </p:cNvSpPr>
          <p:nvPr/>
        </p:nvSpPr>
        <p:spPr>
          <a:xfrm>
            <a:off x="7740730" y="3938260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4A5821-C31D-1C42-A0D0-37A35EA242EA}"/>
              </a:ext>
            </a:extLst>
          </p:cNvPr>
          <p:cNvCxnSpPr>
            <a:cxnSpLocks/>
            <a:stCxn id="38" idx="6"/>
            <a:endCxn id="48" idx="2"/>
          </p:cNvCxnSpPr>
          <p:nvPr/>
        </p:nvCxnSpPr>
        <p:spPr>
          <a:xfrm>
            <a:off x="7113990" y="3979169"/>
            <a:ext cx="626740" cy="4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EE0A897-1D94-4242-ADE4-D6A97B004D96}"/>
              </a:ext>
            </a:extLst>
          </p:cNvPr>
          <p:cNvSpPr/>
          <p:nvPr/>
        </p:nvSpPr>
        <p:spPr>
          <a:xfrm>
            <a:off x="4664348" y="1815663"/>
            <a:ext cx="33799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cysteine proteases cathepsin B and L (</a:t>
            </a:r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CatB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/L)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3F5DE-0995-064A-B377-3C5EDD2CD09F}"/>
              </a:ext>
            </a:extLst>
          </p:cNvPr>
          <p:cNvSpPr/>
          <p:nvPr/>
        </p:nvSpPr>
        <p:spPr>
          <a:xfrm>
            <a:off x="4158484" y="2128347"/>
            <a:ext cx="73449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C8B077-B8DB-9D48-9D31-AA6DB68EF6E0}"/>
              </a:ext>
            </a:extLst>
          </p:cNvPr>
          <p:cNvSpPr/>
          <p:nvPr/>
        </p:nvSpPr>
        <p:spPr>
          <a:xfrm>
            <a:off x="3596112" y="3307735"/>
            <a:ext cx="5854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32943C-4DB0-3A49-9E95-03F7E95DACD5}"/>
              </a:ext>
            </a:extLst>
          </p:cNvPr>
          <p:cNvSpPr/>
          <p:nvPr/>
        </p:nvSpPr>
        <p:spPr>
          <a:xfrm>
            <a:off x="5443030" y="3198456"/>
            <a:ext cx="9108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TMPRSS2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F66DE5-56F8-8242-BA93-AB113CF24D57}"/>
              </a:ext>
            </a:extLst>
          </p:cNvPr>
          <p:cNvSpPr/>
          <p:nvPr/>
        </p:nvSpPr>
        <p:spPr>
          <a:xfrm>
            <a:off x="3555872" y="2100778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6276BC-B352-434E-BED8-58404D548549}"/>
              </a:ext>
            </a:extLst>
          </p:cNvPr>
          <p:cNvSpPr/>
          <p:nvPr/>
        </p:nvSpPr>
        <p:spPr>
          <a:xfrm>
            <a:off x="4970339" y="2099490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0FF42B5-95E8-A444-BA93-003FCC47CD46}"/>
              </a:ext>
            </a:extLst>
          </p:cNvPr>
          <p:cNvSpPr/>
          <p:nvPr/>
        </p:nvSpPr>
        <p:spPr>
          <a:xfrm>
            <a:off x="4045790" y="2405922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688C01C-8F87-E349-9BC9-8C404294C29C}"/>
              </a:ext>
            </a:extLst>
          </p:cNvPr>
          <p:cNvSpPr/>
          <p:nvPr/>
        </p:nvSpPr>
        <p:spPr>
          <a:xfrm>
            <a:off x="4807970" y="2453457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7A2CAF-BC53-3D43-B85C-C21E141CEC45}"/>
              </a:ext>
            </a:extLst>
          </p:cNvPr>
          <p:cNvSpPr/>
          <p:nvPr/>
        </p:nvSpPr>
        <p:spPr>
          <a:xfrm>
            <a:off x="4409116" y="3380449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8E92313-50BD-484B-A300-B6539DB35B48}"/>
              </a:ext>
            </a:extLst>
          </p:cNvPr>
          <p:cNvSpPr/>
          <p:nvPr/>
        </p:nvSpPr>
        <p:spPr>
          <a:xfrm>
            <a:off x="5294221" y="3456703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86A0A5E-5D1A-8145-90B8-4FE0AE9547D8}"/>
              </a:ext>
            </a:extLst>
          </p:cNvPr>
          <p:cNvSpPr/>
          <p:nvPr/>
        </p:nvSpPr>
        <p:spPr>
          <a:xfrm>
            <a:off x="4896723" y="4004871"/>
            <a:ext cx="85953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alveola</a:t>
            </a:r>
          </a:p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type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E1E834-D0D1-F348-BBFB-45D7FAE66913}"/>
              </a:ext>
            </a:extLst>
          </p:cNvPr>
          <p:cNvSpPr/>
          <p:nvPr/>
        </p:nvSpPr>
        <p:spPr>
          <a:xfrm>
            <a:off x="5305556" y="3755262"/>
            <a:ext cx="3593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88F8CA-B6DB-9249-94B1-A24244CA40EE}"/>
              </a:ext>
            </a:extLst>
          </p:cNvPr>
          <p:cNvSpPr/>
          <p:nvPr/>
        </p:nvSpPr>
        <p:spPr>
          <a:xfrm>
            <a:off x="5597953" y="3700705"/>
            <a:ext cx="12795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primary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05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05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05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F24B1E9-CEF2-7040-A525-770776D17200}"/>
              </a:ext>
            </a:extLst>
          </p:cNvPr>
          <p:cNvSpPr/>
          <p:nvPr/>
        </p:nvSpPr>
        <p:spPr>
          <a:xfrm>
            <a:off x="6847781" y="3648987"/>
            <a:ext cx="11155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EC94D66-3103-8D41-8B01-A225A57BE096}"/>
              </a:ext>
            </a:extLst>
          </p:cNvPr>
          <p:cNvSpPr/>
          <p:nvPr/>
        </p:nvSpPr>
        <p:spPr>
          <a:xfrm>
            <a:off x="7635840" y="4004871"/>
            <a:ext cx="4732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lung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6B0C2-0CF8-174A-A04D-76194D3560A0}"/>
              </a:ext>
            </a:extLst>
          </p:cNvPr>
          <p:cNvSpPr/>
          <p:nvPr/>
        </p:nvSpPr>
        <p:spPr>
          <a:xfrm>
            <a:off x="7319162" y="3935621"/>
            <a:ext cx="303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B7690E-EF9C-B241-8C6C-D09C85F34BE8}"/>
              </a:ext>
            </a:extLst>
          </p:cNvPr>
          <p:cNvSpPr/>
          <p:nvPr/>
        </p:nvSpPr>
        <p:spPr>
          <a:xfrm>
            <a:off x="4519626" y="4622956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E87146C-AA2A-C647-ACDC-4D87F93974F1}"/>
              </a:ext>
            </a:extLst>
          </p:cNvPr>
          <p:cNvSpPr/>
          <p:nvPr/>
        </p:nvSpPr>
        <p:spPr>
          <a:xfrm>
            <a:off x="4121816" y="4990034"/>
            <a:ext cx="4956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4110C1-99D0-CA46-B575-CBC86241A83A}"/>
              </a:ext>
            </a:extLst>
          </p:cNvPr>
          <p:cNvSpPr/>
          <p:nvPr/>
        </p:nvSpPr>
        <p:spPr>
          <a:xfrm>
            <a:off x="5172492" y="4579054"/>
            <a:ext cx="11501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receptor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0EF6485-85D6-E44E-BD94-F88A06A55A4C}"/>
              </a:ext>
            </a:extLst>
          </p:cNvPr>
          <p:cNvSpPr/>
          <p:nvPr/>
        </p:nvSpPr>
        <p:spPr>
          <a:xfrm>
            <a:off x="4414840" y="3908150"/>
            <a:ext cx="2952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C50B88-1C7B-B648-BF25-7CDE3151DA42}"/>
              </a:ext>
            </a:extLst>
          </p:cNvPr>
          <p:cNvSpPr/>
          <p:nvPr/>
        </p:nvSpPr>
        <p:spPr>
          <a:xfrm>
            <a:off x="6446644" y="4650829"/>
            <a:ext cx="5341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110D8B2-5C30-E44E-9EFC-19876812A3C8}"/>
              </a:ext>
            </a:extLst>
          </p:cNvPr>
          <p:cNvSpPr/>
          <p:nvPr/>
        </p:nvSpPr>
        <p:spPr>
          <a:xfrm>
            <a:off x="6184350" y="5018387"/>
            <a:ext cx="8178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</a:t>
            </a:r>
            <a:r>
              <a:rPr lang="zh-CN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enter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3F3FB5C-C454-FC45-8FF2-5D91DAD33EDA}"/>
              </a:ext>
            </a:extLst>
          </p:cNvPr>
          <p:cNvSpPr/>
          <p:nvPr/>
        </p:nvSpPr>
        <p:spPr>
          <a:xfrm>
            <a:off x="4121816" y="4262162"/>
            <a:ext cx="7216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express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C33006-1AE2-8B4D-B5F6-DBDDC903A844}"/>
              </a:ext>
            </a:extLst>
          </p:cNvPr>
          <p:cNvSpPr/>
          <p:nvPr/>
        </p:nvSpPr>
        <p:spPr>
          <a:xfrm>
            <a:off x="3782378" y="4616174"/>
            <a:ext cx="4571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lack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1775E89E-3135-D24B-934F-BFA03EA57E04}"/>
              </a:ext>
            </a:extLst>
          </p:cNvPr>
          <p:cNvCxnSpPr>
            <a:cxnSpLocks/>
            <a:stCxn id="8" idx="4"/>
            <a:endCxn id="38" idx="5"/>
          </p:cNvCxnSpPr>
          <p:nvPr/>
        </p:nvCxnSpPr>
        <p:spPr>
          <a:xfrm rot="16200000" flipH="1">
            <a:off x="4843937" y="1754836"/>
            <a:ext cx="236532" cy="4276792"/>
          </a:xfrm>
          <a:prstGeom prst="bentConnector3">
            <a:avLst>
              <a:gd name="adj1" fmla="val 77879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1CB4A1B-813A-984E-A05F-0F530BF7E7C4}"/>
              </a:ext>
            </a:extLst>
          </p:cNvPr>
          <p:cNvSpPr/>
          <p:nvPr/>
        </p:nvSpPr>
        <p:spPr>
          <a:xfrm>
            <a:off x="4204764" y="5582311"/>
            <a:ext cx="12939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CIDO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(ontology)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6C45652-CCFE-9842-B6E0-B1E8AC11E63D}"/>
              </a:ext>
            </a:extLst>
          </p:cNvPr>
          <p:cNvSpPr>
            <a:spLocks noChangeAspect="1"/>
          </p:cNvSpPr>
          <p:nvPr/>
        </p:nvSpPr>
        <p:spPr>
          <a:xfrm>
            <a:off x="4129375" y="335744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2A20E3-526E-F346-A42B-C7AD18C86268}"/>
              </a:ext>
            </a:extLst>
          </p:cNvPr>
          <p:cNvSpPr>
            <a:spLocks noChangeAspect="1"/>
          </p:cNvSpPr>
          <p:nvPr/>
        </p:nvSpPr>
        <p:spPr>
          <a:xfrm>
            <a:off x="5396821" y="3323565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5BB7D82-21FA-D44D-8813-66B371EEE00A}"/>
              </a:ext>
            </a:extLst>
          </p:cNvPr>
          <p:cNvSpPr/>
          <p:nvPr/>
        </p:nvSpPr>
        <p:spPr>
          <a:xfrm>
            <a:off x="3011463" y="2603141"/>
            <a:ext cx="954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ammonium</a:t>
            </a:r>
          </a:p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chloride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D75244E-67C3-064A-AFB5-30B20CD53750}"/>
              </a:ext>
            </a:extLst>
          </p:cNvPr>
          <p:cNvSpPr/>
          <p:nvPr/>
        </p:nvSpPr>
        <p:spPr>
          <a:xfrm>
            <a:off x="5195310" y="2521843"/>
            <a:ext cx="14879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camostat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mesylate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C9239B0-A154-2845-AB17-34752C6DF057}"/>
              </a:ext>
            </a:extLst>
          </p:cNvPr>
          <p:cNvCxnSpPr>
            <a:cxnSpLocks/>
            <a:stCxn id="23" idx="4"/>
            <a:endCxn id="76" idx="1"/>
          </p:cNvCxnSpPr>
          <p:nvPr/>
        </p:nvCxnSpPr>
        <p:spPr>
          <a:xfrm>
            <a:off x="3895731" y="2948383"/>
            <a:ext cx="247035" cy="4224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C60C9624-9E57-2745-9589-18A3A6EF2779}"/>
              </a:ext>
            </a:extLst>
          </p:cNvPr>
          <p:cNvCxnSpPr>
            <a:cxnSpLocks/>
            <a:stCxn id="24" idx="5"/>
            <a:endCxn id="77" idx="1"/>
          </p:cNvCxnSpPr>
          <p:nvPr/>
        </p:nvCxnSpPr>
        <p:spPr>
          <a:xfrm>
            <a:off x="5248855" y="2935061"/>
            <a:ext cx="161357" cy="4018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1DF7E41-5E8E-694F-940F-4D4073E86E52}"/>
              </a:ext>
            </a:extLst>
          </p:cNvPr>
          <p:cNvSpPr/>
          <p:nvPr/>
        </p:nvSpPr>
        <p:spPr>
          <a:xfrm>
            <a:off x="3951829" y="2949167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EC40981-C488-6045-9D8E-43C633DFF26D}"/>
              </a:ext>
            </a:extLst>
          </p:cNvPr>
          <p:cNvSpPr/>
          <p:nvPr/>
        </p:nvSpPr>
        <p:spPr>
          <a:xfrm>
            <a:off x="5306046" y="2982478"/>
            <a:ext cx="59503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6BE189D-02B9-194C-B13D-7B9BDBAD0BD2}"/>
              </a:ext>
            </a:extLst>
          </p:cNvPr>
          <p:cNvCxnSpPr>
            <a:cxnSpLocks/>
            <a:stCxn id="34" idx="1"/>
            <a:endCxn id="76" idx="6"/>
          </p:cNvCxnSpPr>
          <p:nvPr/>
        </p:nvCxnSpPr>
        <p:spPr>
          <a:xfrm flipH="1" flipV="1">
            <a:off x="4220815" y="3403165"/>
            <a:ext cx="833926" cy="547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B84A694-2A0A-744A-A937-4A3C6A925338}"/>
              </a:ext>
            </a:extLst>
          </p:cNvPr>
          <p:cNvSpPr/>
          <p:nvPr/>
        </p:nvSpPr>
        <p:spPr>
          <a:xfrm>
            <a:off x="3011119" y="2433407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氯化铵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77C9276-9A88-4540-8E77-8960D48D14DE}"/>
              </a:ext>
            </a:extLst>
          </p:cNvPr>
          <p:cNvSpPr/>
          <p:nvPr/>
        </p:nvSpPr>
        <p:spPr>
          <a:xfrm>
            <a:off x="5333142" y="2713142"/>
            <a:ext cx="126188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甲磺酸卡莫司他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87" name="Curved Connector 86">
            <a:extLst>
              <a:ext uri="{FF2B5EF4-FFF2-40B4-BE49-F238E27FC236}">
                <a16:creationId xmlns:a16="http://schemas.microsoft.com/office/drawing/2014/main" id="{66EAC7A6-CA21-5543-A8DE-402EDB449423}"/>
              </a:ext>
            </a:extLst>
          </p:cNvPr>
          <p:cNvCxnSpPr>
            <a:cxnSpLocks/>
            <a:stCxn id="24" idx="7"/>
            <a:endCxn id="38" idx="0"/>
          </p:cNvCxnSpPr>
          <p:nvPr/>
        </p:nvCxnSpPr>
        <p:spPr>
          <a:xfrm rot="16200000" flipH="1">
            <a:off x="5627039" y="2492219"/>
            <a:ext cx="1063046" cy="1819415"/>
          </a:xfrm>
          <a:prstGeom prst="curvedConnector3">
            <a:avLst>
              <a:gd name="adj1" fmla="val 13454"/>
            </a:avLst>
          </a:prstGeom>
          <a:ln w="19050">
            <a:solidFill>
              <a:srgbClr val="0432F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B5CAC952-41CE-9D4F-995D-7EF73E268D65}"/>
              </a:ext>
            </a:extLst>
          </p:cNvPr>
          <p:cNvSpPr/>
          <p:nvPr/>
        </p:nvSpPr>
        <p:spPr>
          <a:xfrm>
            <a:off x="6609250" y="2982477"/>
            <a:ext cx="26962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?</a:t>
            </a:r>
            <a:endParaRPr lang="en-US" sz="1200" i="1" dirty="0">
              <a:solidFill>
                <a:srgbClr val="0432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E5D738B-0D18-A543-B345-70707EE1E172}"/>
              </a:ext>
            </a:extLst>
          </p:cNvPr>
          <p:cNvSpPr/>
          <p:nvPr/>
        </p:nvSpPr>
        <p:spPr>
          <a:xfrm>
            <a:off x="8085438" y="3809448"/>
            <a:ext cx="2514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Zhou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2020.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 pneumonia outbreak associated with a new coronavirus of probable bat origin. </a:t>
            </a:r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Nature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579, 270–273.</a:t>
            </a:r>
          </a:p>
          <a:p>
            <a:pPr algn="r"/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01/20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(Received),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01/29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(Accepted),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03/12/2020</a:t>
            </a:r>
            <a:endParaRPr lang="en-US" sz="1200" baseline="-25000" dirty="0">
              <a:solidFill>
                <a:srgbClr val="FE250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FCE2CA0-FF68-CD42-BC9D-1BAFA01B8D7A}"/>
              </a:ext>
            </a:extLst>
          </p:cNvPr>
          <p:cNvSpPr>
            <a:spLocks noChangeAspect="1"/>
          </p:cNvSpPr>
          <p:nvPr/>
        </p:nvSpPr>
        <p:spPr>
          <a:xfrm>
            <a:off x="7424366" y="3380449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539CE32-155C-C948-B847-4026510D0E04}"/>
              </a:ext>
            </a:extLst>
          </p:cNvPr>
          <p:cNvSpPr>
            <a:spLocks noChangeAspect="1"/>
          </p:cNvSpPr>
          <p:nvPr/>
        </p:nvSpPr>
        <p:spPr>
          <a:xfrm>
            <a:off x="7837330" y="2982477"/>
            <a:ext cx="91440" cy="91440"/>
          </a:xfrm>
          <a:prstGeom prst="rect">
            <a:avLst/>
          </a:prstGeom>
          <a:solidFill>
            <a:srgbClr val="02D40E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1E2DFAD-A824-3F43-A538-939ED82920E1}"/>
              </a:ext>
            </a:extLst>
          </p:cNvPr>
          <p:cNvSpPr>
            <a:spLocks noChangeAspect="1"/>
          </p:cNvSpPr>
          <p:nvPr/>
        </p:nvSpPr>
        <p:spPr>
          <a:xfrm>
            <a:off x="7837330" y="2525487"/>
            <a:ext cx="91440" cy="91440"/>
          </a:xfrm>
          <a:prstGeom prst="ellipse">
            <a:avLst/>
          </a:prstGeom>
          <a:solidFill>
            <a:srgbClr val="FE2504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DD76525-6D7E-144C-8398-7EB07C70FB43}"/>
              </a:ext>
            </a:extLst>
          </p:cNvPr>
          <p:cNvCxnSpPr>
            <a:cxnSpLocks/>
            <a:stCxn id="24" idx="6"/>
            <a:endCxn id="91" idx="1"/>
          </p:cNvCxnSpPr>
          <p:nvPr/>
        </p:nvCxnSpPr>
        <p:spPr>
          <a:xfrm>
            <a:off x="5262246" y="2902732"/>
            <a:ext cx="2575084" cy="125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1A52438-51D1-5044-8ABB-EA330CCEF4C3}"/>
              </a:ext>
            </a:extLst>
          </p:cNvPr>
          <p:cNvCxnSpPr>
            <a:cxnSpLocks/>
            <a:stCxn id="90" idx="3"/>
            <a:endCxn id="91" idx="2"/>
          </p:cNvCxnSpPr>
          <p:nvPr/>
        </p:nvCxnSpPr>
        <p:spPr>
          <a:xfrm flipV="1">
            <a:off x="7515806" y="3073917"/>
            <a:ext cx="367244" cy="3522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98D5617-6713-AE4C-9073-4C65F78153F5}"/>
              </a:ext>
            </a:extLst>
          </p:cNvPr>
          <p:cNvCxnSpPr>
            <a:cxnSpLocks/>
            <a:stCxn id="90" idx="2"/>
            <a:endCxn id="38" idx="7"/>
          </p:cNvCxnSpPr>
          <p:nvPr/>
        </p:nvCxnSpPr>
        <p:spPr>
          <a:xfrm flipH="1">
            <a:off x="7100599" y="3471889"/>
            <a:ext cx="369487" cy="4749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85307CF-FE92-F74F-A51C-EF02227C104F}"/>
              </a:ext>
            </a:extLst>
          </p:cNvPr>
          <p:cNvCxnSpPr>
            <a:cxnSpLocks/>
            <a:stCxn id="92" idx="4"/>
            <a:endCxn id="91" idx="0"/>
          </p:cNvCxnSpPr>
          <p:nvPr/>
        </p:nvCxnSpPr>
        <p:spPr>
          <a:xfrm>
            <a:off x="7883050" y="2616927"/>
            <a:ext cx="0" cy="3655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E6CF2BA6-6ED2-C946-8012-8643332898D6}"/>
              </a:ext>
            </a:extLst>
          </p:cNvPr>
          <p:cNvSpPr/>
          <p:nvPr/>
        </p:nvSpPr>
        <p:spPr>
          <a:xfrm>
            <a:off x="6872508" y="2573116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partially</a:t>
            </a:r>
          </a:p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inhibit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C5DCFCC-DA2E-964E-8ACE-B6AD02500F37}"/>
              </a:ext>
            </a:extLst>
          </p:cNvPr>
          <p:cNvSpPr/>
          <p:nvPr/>
        </p:nvSpPr>
        <p:spPr>
          <a:xfrm>
            <a:off x="7670526" y="313324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drive</a:t>
            </a:r>
            <a:endParaRPr 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C0A7506-FC19-F243-9E1F-0DCD76B5C5F8}"/>
              </a:ext>
            </a:extLst>
          </p:cNvPr>
          <p:cNvSpPr/>
          <p:nvPr/>
        </p:nvSpPr>
        <p:spPr>
          <a:xfrm>
            <a:off x="7470086" y="3391115"/>
            <a:ext cx="26757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(S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protein)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SARS-2-S</a:t>
            </a:r>
            <a:r>
              <a:rPr lang="zh-CN" altLang="en-US" sz="1200" baseline="-250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protein</a:t>
            </a:r>
            <a:endParaRPr lang="en-US" sz="1200" baseline="-25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EC6674-9E13-A14E-AE1D-819F09D7CA48}"/>
              </a:ext>
            </a:extLst>
          </p:cNvPr>
          <p:cNvSpPr/>
          <p:nvPr/>
        </p:nvSpPr>
        <p:spPr>
          <a:xfrm>
            <a:off x="7874581" y="2796918"/>
            <a:ext cx="5261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entry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E792BE-17B7-DD4D-BB2A-6EA75308E24D}"/>
              </a:ext>
            </a:extLst>
          </p:cNvPr>
          <p:cNvSpPr/>
          <p:nvPr/>
        </p:nvSpPr>
        <p:spPr>
          <a:xfrm>
            <a:off x="7894617" y="2419672"/>
            <a:ext cx="10486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Caco-2</a:t>
            </a:r>
            <a:r>
              <a:rPr lang="zh-CN" altLang="en-US" sz="1200" dirty="0"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cells</a:t>
            </a:r>
            <a:endParaRPr lang="en-US" sz="12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F665C63-5A8E-404E-A9D2-2F2FD8979EB7}"/>
              </a:ext>
            </a:extLst>
          </p:cNvPr>
          <p:cNvSpPr/>
          <p:nvPr/>
        </p:nvSpPr>
        <p:spPr>
          <a:xfrm>
            <a:off x="8085438" y="4754673"/>
            <a:ext cx="255471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Hoffmann,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2020.</a:t>
            </a:r>
            <a:r>
              <a:rPr lang="zh-CN" altLang="en-US" sz="1200" dirty="0">
                <a:solidFill>
                  <a:srgbClr val="0432FF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SARS-CoV-2 Cell Entry Depends on ACE2 and TMPRSS2 and Is Blocked by a Clinically Proven Protease Inhibitor. </a:t>
            </a:r>
            <a:r>
              <a:rPr lang="en-US" sz="1200" b="1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Cell</a:t>
            </a:r>
            <a:r>
              <a:rPr lang="en-US" sz="1200" dirty="0">
                <a:solidFill>
                  <a:srgbClr val="0432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181, 271–280.</a:t>
            </a:r>
          </a:p>
          <a:p>
            <a:pPr algn="r"/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02/06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(Received),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02/25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(Accepted),</a:t>
            </a:r>
            <a:r>
              <a:rPr lang="zh-CN" altLang="en-US" sz="1200" baseline="-25000" dirty="0">
                <a:solidFill>
                  <a:srgbClr val="FE2504"/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1200" baseline="-25000" dirty="0">
                <a:solidFill>
                  <a:srgbClr val="FE2504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04/16/2020</a:t>
            </a:r>
            <a:endParaRPr lang="en-US" sz="1200" baseline="-25000" dirty="0">
              <a:solidFill>
                <a:srgbClr val="FE2504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AB7B012B-37BF-4D4A-95EB-00DF259362F1}"/>
              </a:ext>
            </a:extLst>
          </p:cNvPr>
          <p:cNvSpPr/>
          <p:nvPr/>
        </p:nvSpPr>
        <p:spPr>
          <a:xfrm>
            <a:off x="6770609" y="2172305"/>
            <a:ext cx="2305429" cy="1482680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54922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31858</TotalTime>
  <Words>1633</Words>
  <Application>Microsoft Macintosh PowerPoint</Application>
  <PresentationFormat>Widescreen</PresentationFormat>
  <Paragraphs>363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Helvetica</vt:lpstr>
      <vt:lpstr>Helvetica Neue</vt:lpstr>
      <vt:lpstr>Office Theme</vt:lpstr>
      <vt:lpstr>Scientific Text Mining and Knowledge Graphs  Chapter 2 Part 2: Knowledge Graph Learning</vt:lpstr>
      <vt:lpstr>Roadmap</vt:lpstr>
      <vt:lpstr>Roadmap</vt:lpstr>
      <vt:lpstr>Motivating Examples</vt:lpstr>
      <vt:lpstr>Motivating Examples (cont’d)</vt:lpstr>
      <vt:lpstr>Motivating Examples (cont’d)</vt:lpstr>
      <vt:lpstr>Motivating Examples (cont’d)</vt:lpstr>
      <vt:lpstr>Motivating Examples (cont’d)</vt:lpstr>
      <vt:lpstr>Motivating Examples (cont’d)</vt:lpstr>
      <vt:lpstr>Motivating Examples (cont’d)</vt:lpstr>
      <vt:lpstr>Knowledge Graph 1: CoViz by AI2</vt:lpstr>
      <vt:lpstr>Knowledge Graph 2: SPIKE-CORD</vt:lpstr>
      <vt:lpstr>Knowledge Graph 3: Blender Covid + SemViz@Brendeis</vt:lpstr>
      <vt:lpstr>Knowledge Graph 4: Weill Cornell</vt:lpstr>
      <vt:lpstr>Recommended Principles</vt:lpstr>
      <vt:lpstr>Roadmap</vt:lpstr>
      <vt:lpstr>Three-Layered Scientific KG</vt:lpstr>
      <vt:lpstr>MIMO: An Information Extraction Model</vt:lpstr>
      <vt:lpstr>Novel Framework: CTGA</vt:lpstr>
      <vt:lpstr>A Demonstration System</vt:lpstr>
      <vt:lpstr>Case Study</vt:lpstr>
      <vt:lpstr>Results</vt:lpstr>
      <vt:lpstr>Roadmap</vt:lpstr>
      <vt:lpstr>Three Interesting Works</vt:lpstr>
      <vt:lpstr>MOLIERE: Automatic Biomedical Hypothesis Generation System (KDD’17)</vt:lpstr>
      <vt:lpstr>Results</vt:lpstr>
      <vt:lpstr>PaperRobot: Incremental Draft Generation of Scientific Ideas (ACL’19)</vt:lpstr>
      <vt:lpstr>Architecture Overview</vt:lpstr>
      <vt:lpstr>Biomedical Knowledge Extraction and Link Prediction</vt:lpstr>
      <vt:lpstr>Results</vt:lpstr>
      <vt:lpstr>Results (cont’d)</vt:lpstr>
      <vt:lpstr>Results (cont’d)</vt:lpstr>
      <vt:lpstr>Text Generation from Knowledge Graphs with Graph Transformers (NAACL’19)</vt:lpstr>
      <vt:lpstr>Graph Writer Model</vt:lpstr>
      <vt:lpstr>Graph Attention and Graph Transformer</vt:lpstr>
      <vt:lpstr>Results</vt:lpstr>
      <vt:lpstr>Results (cont’d)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Shang, Jingbo</dc:creator>
  <cp:lastModifiedBy>Shang, Jingbo</cp:lastModifiedBy>
  <cp:revision>1659</cp:revision>
  <cp:lastPrinted>2019-04-15T14:53:21Z</cp:lastPrinted>
  <dcterms:created xsi:type="dcterms:W3CDTF">2019-01-17T18:25:17Z</dcterms:created>
  <dcterms:modified xsi:type="dcterms:W3CDTF">2020-07-23T17:45:09Z</dcterms:modified>
</cp:coreProperties>
</file>